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drawings/drawing1.xml" ContentType="application/vnd.openxmlformats-officedocument.drawingml.chartshapes+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charts/chart2.xml" ContentType="application/vnd.openxmlformats-officedocument.drawingml.char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style5.xml" ContentType="application/vnd.ms-office.chartstyle+xml"/>
  <Override PartName="/ppt/charts/colors6.xml" ContentType="application/vnd.ms-office.chartcolorstyle+xml"/>
  <Override PartName="/ppt/charts/chart5.xml" ContentType="application/vnd.openxmlformats-officedocument.drawingml.chart+xml"/>
  <Override PartName="/ppt/charts/colors5.xml" ContentType="application/vnd.ms-office.chartcolorstyle+xml"/>
  <Override PartName="/ppt/charts/style6.xml" ContentType="application/vnd.ms-office.chartstyle+xml"/>
  <Override PartName="/ppt/charts/colors4.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6.xml" ContentType="application/vnd.openxmlformats-officedocument.drawingml.char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273" r:id="rId8"/>
    <p:sldId id="263" r:id="rId9"/>
    <p:sldId id="340" r:id="rId10"/>
    <p:sldId id="342" r:id="rId11"/>
    <p:sldId id="345" r:id="rId12"/>
    <p:sldId id="347" r:id="rId13"/>
    <p:sldId id="348" r:id="rId14"/>
    <p:sldId id="350" r:id="rId15"/>
    <p:sldId id="351" r:id="rId16"/>
    <p:sldId id="352" r:id="rId17"/>
    <p:sldId id="354" r:id="rId18"/>
    <p:sldId id="353" r:id="rId19"/>
    <p:sldId id="355" r:id="rId20"/>
    <p:sldId id="2274" r:id="rId21"/>
    <p:sldId id="368" r:id="rId22"/>
    <p:sldId id="375" r:id="rId23"/>
    <p:sldId id="376" r:id="rId24"/>
    <p:sldId id="380" r:id="rId25"/>
    <p:sldId id="382" r:id="rId26"/>
    <p:sldId id="396" r:id="rId27"/>
    <p:sldId id="400" r:id="rId28"/>
    <p:sldId id="398" r:id="rId29"/>
    <p:sldId id="2281" r:id="rId30"/>
    <p:sldId id="2282" r:id="rId31"/>
    <p:sldId id="2283" r:id="rId32"/>
    <p:sldId id="27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JOHNSON%20WILSON\Documents\ProfTeye\Sec%20Project\Table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JOHNSON%20WILSON\Documents\ProfTeye\Sec%20Project\2023%20presentation\Book1.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7C8-413B-A7A9-C3A36C911BD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7C8-413B-A7A9-C3A36C911BD9}"/>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Sheet1!$B$7:$C$7</c:f>
              <c:strCache>
                <c:ptCount val="2"/>
                <c:pt idx="0">
                  <c:v>Male</c:v>
                </c:pt>
                <c:pt idx="1">
                  <c:v>Female</c:v>
                </c:pt>
              </c:strCache>
            </c:strRef>
          </c:cat>
          <c:val>
            <c:numRef>
              <c:f>Sheet1!$B$8:$C$8</c:f>
              <c:numCache>
                <c:formatCode>General</c:formatCode>
                <c:ptCount val="2"/>
                <c:pt idx="0">
                  <c:v>51.6</c:v>
                </c:pt>
                <c:pt idx="1">
                  <c:v>48.4</c:v>
                </c:pt>
              </c:numCache>
            </c:numRef>
          </c:val>
          <c:extLst>
            <c:ext xmlns:c16="http://schemas.microsoft.com/office/drawing/2014/chart" uri="{C3380CC4-5D6E-409C-BE32-E72D297353CC}">
              <c16:uniqueId val="{00000004-87C8-413B-A7A9-C3A36C911BD9}"/>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80735512424378642"/>
          <c:y val="0.33049834326820854"/>
          <c:w val="0.17597830835891271"/>
          <c:h val="0.3080204295782125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606-4E92-AF14-34E6653F16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606-4E92-AF14-34E6653F169D}"/>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Sheet1!$B$15:$C$15</c:f>
              <c:strCache>
                <c:ptCount val="2"/>
                <c:pt idx="0">
                  <c:v>Male</c:v>
                </c:pt>
                <c:pt idx="1">
                  <c:v>Female</c:v>
                </c:pt>
              </c:strCache>
            </c:strRef>
          </c:cat>
          <c:val>
            <c:numRef>
              <c:f>Sheet1!$B$16:$C$16</c:f>
              <c:numCache>
                <c:formatCode>General</c:formatCode>
                <c:ptCount val="2"/>
                <c:pt idx="0">
                  <c:v>73.7</c:v>
                </c:pt>
                <c:pt idx="1">
                  <c:v>26.3</c:v>
                </c:pt>
              </c:numCache>
            </c:numRef>
          </c:val>
          <c:extLst>
            <c:ext xmlns:c16="http://schemas.microsoft.com/office/drawing/2014/chart" uri="{C3380CC4-5D6E-409C-BE32-E72D297353CC}">
              <c16:uniqueId val="{00000004-6606-4E92-AF14-34E6653F169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baseline="0" dirty="0">
                <a:effectLst/>
              </a:rPr>
              <a:t>Age (Years)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Sheet1!$F$24:$F$28</c:f>
              <c:strCache>
                <c:ptCount val="5"/>
                <c:pt idx="0">
                  <c:v>18-25</c:v>
                </c:pt>
                <c:pt idx="1">
                  <c:v>26-35  </c:v>
                </c:pt>
                <c:pt idx="2">
                  <c:v>36-45 </c:v>
                </c:pt>
                <c:pt idx="3">
                  <c:v>46-55</c:v>
                </c:pt>
                <c:pt idx="4">
                  <c:v>56 Plus</c:v>
                </c:pt>
              </c:strCache>
            </c:strRef>
          </c:cat>
          <c:val>
            <c:numRef>
              <c:f>Sheet1!$G$24:$G$28</c:f>
              <c:numCache>
                <c:formatCode>0.0</c:formatCode>
                <c:ptCount val="5"/>
                <c:pt idx="0">
                  <c:v>13.92</c:v>
                </c:pt>
                <c:pt idx="1">
                  <c:v>24.41</c:v>
                </c:pt>
                <c:pt idx="2">
                  <c:v>31.02</c:v>
                </c:pt>
                <c:pt idx="3">
                  <c:v>18.690000000000001</c:v>
                </c:pt>
                <c:pt idx="4">
                  <c:v>11.95</c:v>
                </c:pt>
              </c:numCache>
            </c:numRef>
          </c:val>
          <c:extLst>
            <c:ext xmlns:c16="http://schemas.microsoft.com/office/drawing/2014/chart" uri="{C3380CC4-5D6E-409C-BE32-E72D297353CC}">
              <c16:uniqueId val="{00000000-0293-437B-8F42-4A1D5C432EAD}"/>
            </c:ext>
          </c:extLst>
        </c:ser>
        <c:dLbls>
          <c:dLblPos val="outEnd"/>
          <c:showLegendKey val="0"/>
          <c:showVal val="1"/>
          <c:showCatName val="0"/>
          <c:showSerName val="0"/>
          <c:showPercent val="0"/>
          <c:showBubbleSize val="0"/>
        </c:dLbls>
        <c:gapWidth val="219"/>
        <c:overlap val="-27"/>
        <c:axId val="566403983"/>
        <c:axId val="566404399"/>
      </c:barChart>
      <c:catAx>
        <c:axId val="566403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66404399"/>
        <c:crosses val="autoZero"/>
        <c:auto val="1"/>
        <c:lblAlgn val="ctr"/>
        <c:lblOffset val="100"/>
        <c:noMultiLvlLbl val="0"/>
      </c:catAx>
      <c:valAx>
        <c:axId val="566404399"/>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40398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0" i="0" u="none" strike="noStrike" kern="1200" spc="0" baseline="0" dirty="0">
                <a:solidFill>
                  <a:prstClr val="black">
                    <a:lumMod val="65000"/>
                    <a:lumOff val="35000"/>
                  </a:prstClr>
                </a:solidFill>
                <a:effectLst/>
              </a:rPr>
              <a:t>Age (Years</a:t>
            </a:r>
            <a:endParaRPr lang="en-US" sz="18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Sheet1!$B$33:$F$33</c:f>
              <c:strCache>
                <c:ptCount val="5"/>
                <c:pt idx="0">
                  <c:v>18-25</c:v>
                </c:pt>
                <c:pt idx="1">
                  <c:v>26-35</c:v>
                </c:pt>
                <c:pt idx="2">
                  <c:v>36-45</c:v>
                </c:pt>
                <c:pt idx="3">
                  <c:v>46-55</c:v>
                </c:pt>
                <c:pt idx="4">
                  <c:v>56 Plus</c:v>
                </c:pt>
              </c:strCache>
            </c:strRef>
          </c:cat>
          <c:val>
            <c:numRef>
              <c:f>Sheet1!$B$34:$F$34</c:f>
              <c:numCache>
                <c:formatCode>General</c:formatCode>
                <c:ptCount val="5"/>
                <c:pt idx="0">
                  <c:v>9.1999999999999993</c:v>
                </c:pt>
                <c:pt idx="1">
                  <c:v>63.5</c:v>
                </c:pt>
                <c:pt idx="2">
                  <c:v>20.7</c:v>
                </c:pt>
                <c:pt idx="3">
                  <c:v>5.3</c:v>
                </c:pt>
                <c:pt idx="4">
                  <c:v>1.3</c:v>
                </c:pt>
              </c:numCache>
            </c:numRef>
          </c:val>
          <c:extLst>
            <c:ext xmlns:c16="http://schemas.microsoft.com/office/drawing/2014/chart" uri="{C3380CC4-5D6E-409C-BE32-E72D297353CC}">
              <c16:uniqueId val="{00000000-FABE-48C1-AAD4-9058516141B9}"/>
            </c:ext>
          </c:extLst>
        </c:ser>
        <c:dLbls>
          <c:dLblPos val="outEnd"/>
          <c:showLegendKey val="0"/>
          <c:showVal val="1"/>
          <c:showCatName val="0"/>
          <c:showSerName val="0"/>
          <c:showPercent val="0"/>
          <c:showBubbleSize val="0"/>
        </c:dLbls>
        <c:gapWidth val="219"/>
        <c:overlap val="-27"/>
        <c:axId val="531902032"/>
        <c:axId val="531899152"/>
      </c:barChart>
      <c:catAx>
        <c:axId val="531902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31899152"/>
        <c:crosses val="autoZero"/>
        <c:auto val="1"/>
        <c:lblAlgn val="ctr"/>
        <c:lblOffset val="100"/>
        <c:noMultiLvlLbl val="0"/>
      </c:catAx>
      <c:valAx>
        <c:axId val="5318991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19020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200" dirty="0"/>
              <a:t>Education of border residents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4120987877460529"/>
          <c:y val="0.12370911010581172"/>
          <c:w val="0.41312790911392255"/>
          <c:h val="0.80986317122865314"/>
        </c:manualLayout>
      </c:layout>
      <c:doughnutChart>
        <c:varyColors val="1"/>
        <c:ser>
          <c:idx val="0"/>
          <c:order val="0"/>
          <c:tx>
            <c:strRef>
              <c:f>Sheet1!$I$45</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005-4BDA-AF09-66E292577A7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005-4BDA-AF09-66E292577A7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005-4BDA-AF09-66E292577A7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005-4BDA-AF09-66E292577A7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005-4BDA-AF09-66E292577A70}"/>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Sheet1!$H$46:$H$50</c:f>
              <c:strCache>
                <c:ptCount val="5"/>
                <c:pt idx="0">
                  <c:v>No Formal Education</c:v>
                </c:pt>
                <c:pt idx="1">
                  <c:v>Primary</c:v>
                </c:pt>
                <c:pt idx="2">
                  <c:v>Basic</c:v>
                </c:pt>
                <c:pt idx="3">
                  <c:v>Secondary</c:v>
                </c:pt>
                <c:pt idx="4">
                  <c:v>Higher</c:v>
                </c:pt>
              </c:strCache>
            </c:strRef>
          </c:cat>
          <c:val>
            <c:numRef>
              <c:f>Sheet1!$I$46:$I$50</c:f>
              <c:numCache>
                <c:formatCode>General</c:formatCode>
                <c:ptCount val="5"/>
                <c:pt idx="0">
                  <c:v>40.4</c:v>
                </c:pt>
                <c:pt idx="1">
                  <c:v>13.3</c:v>
                </c:pt>
                <c:pt idx="2">
                  <c:v>18.100000000000001</c:v>
                </c:pt>
                <c:pt idx="3">
                  <c:v>18.600000000000001</c:v>
                </c:pt>
                <c:pt idx="4">
                  <c:v>9.5</c:v>
                </c:pt>
              </c:numCache>
            </c:numRef>
          </c:val>
          <c:extLst>
            <c:ext xmlns:c16="http://schemas.microsoft.com/office/drawing/2014/chart" uri="{C3380CC4-5D6E-409C-BE32-E72D297353CC}">
              <c16:uniqueId val="{0000000A-0005-4BDA-AF09-66E292577A70}"/>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b="0" i="0" u="none" strike="noStrike" baseline="0" dirty="0">
                <a:effectLst/>
              </a:rPr>
              <a:t>Major economic activity</a:t>
            </a:r>
            <a:endParaRPr lang="en-US" sz="2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Sheet1!$B$58</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596-4700-9996-54488033345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596-4700-9996-54488033345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596-4700-9996-54488033345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596-4700-9996-54488033345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596-4700-9996-54488033345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596-4700-9996-54488033345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C596-4700-9996-544880333452}"/>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Sheet1!$C$57:$I$57</c:f>
              <c:strCache>
                <c:ptCount val="7"/>
                <c:pt idx="0">
                  <c:v>Agriculture</c:v>
                </c:pt>
                <c:pt idx="1">
                  <c:v>Livestock</c:v>
                </c:pt>
                <c:pt idx="2">
                  <c:v>Fishing</c:v>
                </c:pt>
                <c:pt idx="3">
                  <c:v>Craftmanship</c:v>
                </c:pt>
                <c:pt idx="4">
                  <c:v>Trade</c:v>
                </c:pt>
                <c:pt idx="5">
                  <c:v>Civil/Pub</c:v>
                </c:pt>
                <c:pt idx="6">
                  <c:v>Other</c:v>
                </c:pt>
              </c:strCache>
            </c:strRef>
          </c:cat>
          <c:val>
            <c:numRef>
              <c:f>Sheet1!$C$58:$I$58</c:f>
              <c:numCache>
                <c:formatCode>General</c:formatCode>
                <c:ptCount val="7"/>
                <c:pt idx="0">
                  <c:v>49.3</c:v>
                </c:pt>
                <c:pt idx="1">
                  <c:v>1.8</c:v>
                </c:pt>
                <c:pt idx="2">
                  <c:v>0.1</c:v>
                </c:pt>
                <c:pt idx="3">
                  <c:v>8.9</c:v>
                </c:pt>
                <c:pt idx="4">
                  <c:v>24.9</c:v>
                </c:pt>
                <c:pt idx="5">
                  <c:v>8.3000000000000007</c:v>
                </c:pt>
                <c:pt idx="6">
                  <c:v>6.7</c:v>
                </c:pt>
              </c:numCache>
            </c:numRef>
          </c:val>
          <c:extLst>
            <c:ext xmlns:c16="http://schemas.microsoft.com/office/drawing/2014/chart" uri="{C3380CC4-5D6E-409C-BE32-E72D297353CC}">
              <c16:uniqueId val="{0000000E-C596-4700-9996-544880333452}"/>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Sheet1!$G$214:$G$218</c:f>
              <c:strCache>
                <c:ptCount val="5"/>
                <c:pt idx="0">
                  <c:v>Family reason (wedding, baptism,others)</c:v>
                </c:pt>
                <c:pt idx="1">
                  <c:v>Economic reason (pasture crops,mining sites, etc.)</c:v>
                </c:pt>
                <c:pt idx="2">
                  <c:v>Commercial reason (sales of livestock, items, cereals, etc.)</c:v>
                </c:pt>
                <c:pt idx="3">
                  <c:v>Academic reasons</c:v>
                </c:pt>
                <c:pt idx="4">
                  <c:v>Other (please specify)</c:v>
                </c:pt>
              </c:strCache>
            </c:strRef>
          </c:cat>
          <c:val>
            <c:numRef>
              <c:f>Sheet1!$H$214:$H$218</c:f>
              <c:numCache>
                <c:formatCode>General</c:formatCode>
                <c:ptCount val="5"/>
                <c:pt idx="0">
                  <c:v>40.51</c:v>
                </c:pt>
                <c:pt idx="1">
                  <c:v>36.479999999999997</c:v>
                </c:pt>
                <c:pt idx="2">
                  <c:v>62.16</c:v>
                </c:pt>
                <c:pt idx="3">
                  <c:v>0.85</c:v>
                </c:pt>
                <c:pt idx="4">
                  <c:v>2.34</c:v>
                </c:pt>
              </c:numCache>
            </c:numRef>
          </c:val>
          <c:extLst>
            <c:ext xmlns:c16="http://schemas.microsoft.com/office/drawing/2014/chart" uri="{C3380CC4-5D6E-409C-BE32-E72D297353CC}">
              <c16:uniqueId val="{00000000-19DF-4EFF-910A-ABE5296F3227}"/>
            </c:ext>
          </c:extLst>
        </c:ser>
        <c:dLbls>
          <c:dLblPos val="outEnd"/>
          <c:showLegendKey val="0"/>
          <c:showVal val="1"/>
          <c:showCatName val="0"/>
          <c:showSerName val="0"/>
          <c:showPercent val="0"/>
          <c:showBubbleSize val="0"/>
        </c:dLbls>
        <c:gapWidth val="219"/>
        <c:overlap val="-27"/>
        <c:axId val="513603119"/>
        <c:axId val="513602703"/>
      </c:barChart>
      <c:catAx>
        <c:axId val="513603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513602703"/>
        <c:crosses val="autoZero"/>
        <c:auto val="1"/>
        <c:lblAlgn val="ctr"/>
        <c:lblOffset val="100"/>
        <c:noMultiLvlLbl val="0"/>
      </c:catAx>
      <c:valAx>
        <c:axId val="5136027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360311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369638534654021"/>
          <c:y val="2.4565554154194081E-2"/>
          <c:w val="0.40697579454576294"/>
          <c:h val="0.85852012149844825"/>
        </c:manualLayout>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233-436B-9BF4-C82AA59DC6B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233-436B-9BF4-C82AA59DC6B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233-436B-9BF4-C82AA59DC6B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233-436B-9BF4-C82AA59DC6B6}"/>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Sheet1!$D$87:$G$87</c:f>
              <c:strCache>
                <c:ptCount val="4"/>
                <c:pt idx="0">
                  <c:v>Immigration officer</c:v>
                </c:pt>
                <c:pt idx="1">
                  <c:v>Police</c:v>
                </c:pt>
                <c:pt idx="2">
                  <c:v>Military</c:v>
                </c:pt>
                <c:pt idx="3">
                  <c:v>Customs officer</c:v>
                </c:pt>
              </c:strCache>
            </c:strRef>
          </c:cat>
          <c:val>
            <c:numRef>
              <c:f>Sheet1!$D$88:$G$88</c:f>
              <c:numCache>
                <c:formatCode>General</c:formatCode>
                <c:ptCount val="4"/>
                <c:pt idx="0">
                  <c:v>49.7</c:v>
                </c:pt>
                <c:pt idx="1">
                  <c:v>18.100000000000001</c:v>
                </c:pt>
                <c:pt idx="2">
                  <c:v>7.2</c:v>
                </c:pt>
                <c:pt idx="3">
                  <c:v>25</c:v>
                </c:pt>
              </c:numCache>
            </c:numRef>
          </c:val>
          <c:extLst>
            <c:ext xmlns:c16="http://schemas.microsoft.com/office/drawing/2014/chart" uri="{C3380CC4-5D6E-409C-BE32-E72D297353CC}">
              <c16:uniqueId val="{00000008-3233-436B-9BF4-C82AA59DC6B6}"/>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0.385</cdr:x>
      <cdr:y>0.40967</cdr:y>
    </cdr:from>
    <cdr:to>
      <cdr:x>0.61303</cdr:x>
      <cdr:y>0.62547</cdr:y>
    </cdr:to>
    <cdr:sp macro="" textlink="">
      <cdr:nvSpPr>
        <cdr:cNvPr id="3" name="TextBox 2">
          <a:extLst xmlns:a="http://schemas.openxmlformats.org/drawingml/2006/main">
            <a:ext uri="{FF2B5EF4-FFF2-40B4-BE49-F238E27FC236}">
              <a16:creationId xmlns:a16="http://schemas.microsoft.com/office/drawing/2014/main" id="{319A4790-6868-E381-8C18-1572C2EE96F3}"/>
            </a:ext>
          </a:extLst>
        </cdr:cNvPr>
        <cdr:cNvSpPr txBox="1"/>
      </cdr:nvSpPr>
      <cdr:spPr>
        <a:xfrm xmlns:a="http://schemas.openxmlformats.org/drawingml/2006/main">
          <a:off x="1543876" y="1735937"/>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4000" dirty="0"/>
            <a:t>304</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24FCD-786F-9365-14C4-F301F28AE1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B7FEF4-AA86-2573-7040-269AE397EC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D8C368-5E92-5242-C632-9705A7D9922D}"/>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EFFDF575-7D30-3E2F-F4C2-DB0A4F2431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6D7136-EB7D-F65A-BE94-BB53239B734C}"/>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67637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E67A1-E0BC-DF77-BE6E-BB332B0EE4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8487EB-7C61-BF3D-CA33-5758C76058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0CE20C-B911-ACEB-00D0-71C965723164}"/>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D832FD6A-57E3-0C80-2F13-024F8D985A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785F10-2242-E5A2-D809-DE7FBCE2AFFB}"/>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4156524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6E1856-FF58-D17E-2AA3-3A7628EDC71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3FE69D-6FE3-C43C-FADD-D0E35D84889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81B906-38E7-993C-3759-DAD4257BDC3B}"/>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A7647CFD-9621-7574-47BC-FAEF01C750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3A773F-00FB-1EF7-51DB-9C43410C474E}"/>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1787336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bg>
      <p:bgPr>
        <a:blipFill>
          <a:blip r:embed="rId2"/>
          <a:stretch>
            <a:fillRect/>
          </a:stretch>
        </a:blipFill>
        <a:effectLst/>
      </p:bgPr>
    </p:bg>
    <p:spTree>
      <p:nvGrpSpPr>
        <p:cNvPr id="1" name=""/>
        <p:cNvGrpSpPr/>
        <p:nvPr/>
      </p:nvGrpSpPr>
      <p:grpSpPr>
        <a:xfrm>
          <a:off x="0" y="0"/>
          <a:ext cx="0" cy="0"/>
          <a:chOff x="0" y="0"/>
          <a:chExt cx="0" cy="0"/>
        </a:xfrm>
      </p:grpSpPr>
      <p:pic>
        <p:nvPicPr>
          <p:cNvPr id="2" name="Image 11">
            <a:extLst>
              <a:ext uri="{FF2B5EF4-FFF2-40B4-BE49-F238E27FC236}">
                <a16:creationId xmlns:a16="http://schemas.microsoft.com/office/drawing/2014/main" id="{D6F70A5A-3184-8C73-2381-3C53CCF4281C}"/>
              </a:ext>
            </a:extLst>
          </p:cNvPr>
          <p:cNvPicPr>
            <a:picLocks noChangeAspect="1"/>
          </p:cNvPicPr>
          <p:nvPr/>
        </p:nvPicPr>
        <p:blipFill>
          <a:blip r:embed="rId3"/>
          <a:stretch>
            <a:fillRect/>
          </a:stretch>
        </p:blipFill>
        <p:spPr>
          <a:xfrm>
            <a:off x="5013069" y="5662257"/>
            <a:ext cx="2165866" cy="1079997"/>
          </a:xfrm>
          <a:prstGeom prst="rect">
            <a:avLst/>
          </a:prstGeom>
          <a:noFill/>
          <a:ln cap="flat">
            <a:noFill/>
          </a:ln>
        </p:spPr>
      </p:pic>
      <p:sp>
        <p:nvSpPr>
          <p:cNvPr id="3" name="Titre 1">
            <a:extLst>
              <a:ext uri="{FF2B5EF4-FFF2-40B4-BE49-F238E27FC236}">
                <a16:creationId xmlns:a16="http://schemas.microsoft.com/office/drawing/2014/main" id="{5A58D007-4866-67F7-7D06-E38FFD9985F5}"/>
              </a:ext>
            </a:extLst>
          </p:cNvPr>
          <p:cNvSpPr txBox="1">
            <a:spLocks noGrp="1"/>
          </p:cNvSpPr>
          <p:nvPr>
            <p:ph type="title"/>
          </p:nvPr>
        </p:nvSpPr>
        <p:spPr>
          <a:xfrm>
            <a:off x="1111142" y="1031562"/>
            <a:ext cx="9969712" cy="1325559"/>
          </a:xfrm>
        </p:spPr>
        <p:txBody>
          <a:bodyPr anchorCtr="1"/>
          <a:lstStyle>
            <a:lvl1pPr algn="ctr">
              <a:defRPr sz="6000">
                <a:solidFill>
                  <a:srgbClr val="FFFFFF"/>
                </a:solidFill>
              </a:defRPr>
            </a:lvl1pPr>
          </a:lstStyle>
          <a:p>
            <a:pPr lvl="0"/>
            <a:r>
              <a:rPr lang="fr-FR"/>
              <a:t>TITLE</a:t>
            </a:r>
          </a:p>
        </p:txBody>
      </p:sp>
      <p:sp>
        <p:nvSpPr>
          <p:cNvPr id="4" name="Espace réservé du texte 2">
            <a:extLst>
              <a:ext uri="{FF2B5EF4-FFF2-40B4-BE49-F238E27FC236}">
                <a16:creationId xmlns:a16="http://schemas.microsoft.com/office/drawing/2014/main" id="{4CD7FEF9-5B46-D4AF-E821-47B32B8600BE}"/>
              </a:ext>
            </a:extLst>
          </p:cNvPr>
          <p:cNvSpPr txBox="1">
            <a:spLocks noGrp="1"/>
          </p:cNvSpPr>
          <p:nvPr>
            <p:ph type="body" idx="4294967295"/>
          </p:nvPr>
        </p:nvSpPr>
        <p:spPr>
          <a:xfrm>
            <a:off x="1111142" y="2357122"/>
            <a:ext cx="9969712" cy="1500182"/>
          </a:xfrm>
        </p:spPr>
        <p:txBody>
          <a:bodyPr anchorCtr="1"/>
          <a:lstStyle>
            <a:lvl1pPr marL="0" indent="0" algn="ctr">
              <a:buNone/>
              <a:defRPr sz="2400" i="1">
                <a:solidFill>
                  <a:srgbClr val="FFFFFF"/>
                </a:solidFill>
              </a:defRPr>
            </a:lvl1pPr>
          </a:lstStyle>
          <a:p>
            <a:pPr lvl="0"/>
            <a:r>
              <a:rPr lang="fr-FR"/>
              <a:t>Modifier les styles du texte du masque </a:t>
            </a:r>
          </a:p>
        </p:txBody>
      </p:sp>
    </p:spTree>
    <p:extLst>
      <p:ext uri="{BB962C8B-B14F-4D97-AF65-F5344CB8AC3E}">
        <p14:creationId xmlns:p14="http://schemas.microsoft.com/office/powerpoint/2010/main" val="338690063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9EF8C-0F3C-4673-9387-722A1E2A1D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0B7A67-6226-0BFD-02DA-0278020AFC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84213A-2F81-38E1-60E7-B06073B48322}"/>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049AA5B4-CECC-EDAA-6CA1-0BFDEDE9B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D6FDA-9AEB-0C2B-4CEF-35E69C75073A}"/>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2558058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2FF25-ED58-F078-E6A9-98D947DF6C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97F1B0A-EEE8-94C3-5658-9266E58630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ADF373-77F1-C363-5D0D-7A2B1D92848C}"/>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6A356B8B-745B-B03A-6249-1D1D8A8006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33CEDC-9882-E097-681F-7E319B9504A6}"/>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2962954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6734B-217A-9D60-6F1A-A192FBCB11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8188BD-2E8B-8A19-CC35-349740F65E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49E619-29E3-8ABD-4548-94AA913C22F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713E745-2938-3A3B-4122-8E0BF056CD89}"/>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6" name="Footer Placeholder 5">
            <a:extLst>
              <a:ext uri="{FF2B5EF4-FFF2-40B4-BE49-F238E27FC236}">
                <a16:creationId xmlns:a16="http://schemas.microsoft.com/office/drawing/2014/main" id="{1777F6D5-CD0B-03DC-7C6D-54F2F1AE66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04C3F8-7AEB-86E5-25F4-AE9F49544808}"/>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1025971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B91C-008F-5876-6EFB-57991EEA86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BD68F2-DE17-B03C-7592-2BB2C0AD1B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D111A89-DB8F-9BA1-EF47-28F90820DE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EA7779-BEB2-D049-B44A-9D37F11BA0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0B0095-D5A3-3C0F-46E7-51D2DFDEEC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F2713E-A9CA-8938-9E34-B0A06B4707E8}"/>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8" name="Footer Placeholder 7">
            <a:extLst>
              <a:ext uri="{FF2B5EF4-FFF2-40B4-BE49-F238E27FC236}">
                <a16:creationId xmlns:a16="http://schemas.microsoft.com/office/drawing/2014/main" id="{2E676A5B-7908-410E-6EDF-CC2D16883C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04423E-3DA5-4980-29E5-2568715DAB59}"/>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2615048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4E0D2-032A-77E0-F43D-A839CABAD1F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6384A2-F7C4-9F19-5DE7-20004EC7B2D3}"/>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4" name="Footer Placeholder 3">
            <a:extLst>
              <a:ext uri="{FF2B5EF4-FFF2-40B4-BE49-F238E27FC236}">
                <a16:creationId xmlns:a16="http://schemas.microsoft.com/office/drawing/2014/main" id="{CC1B6FCC-425D-E0AC-0A03-E42CA170EB4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9F072FE-7C01-D969-F64B-9B5C58904E6D}"/>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104475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5698F8-DE78-D8D1-EE0B-FE84EB99BD28}"/>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3" name="Footer Placeholder 2">
            <a:extLst>
              <a:ext uri="{FF2B5EF4-FFF2-40B4-BE49-F238E27FC236}">
                <a16:creationId xmlns:a16="http://schemas.microsoft.com/office/drawing/2014/main" id="{B93E26E4-0D23-68F3-E1E7-BDD0761FB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90114B-B68F-20B3-7CA9-F66B58568F28}"/>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2746770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C720D-2C01-79F0-34C4-AD10E9D706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AAF5FE4-A3DC-F602-9349-584E7B6F1E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600099-6127-F00A-4D19-0B7E2E40DB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7942B8-0B8A-34CF-1EF1-4248E50A3FE7}"/>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6" name="Footer Placeholder 5">
            <a:extLst>
              <a:ext uri="{FF2B5EF4-FFF2-40B4-BE49-F238E27FC236}">
                <a16:creationId xmlns:a16="http://schemas.microsoft.com/office/drawing/2014/main" id="{93044AE2-216C-CD27-254D-9700A2B4CD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730423-EBA7-8C0F-103D-F6CA34CAA075}"/>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253328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C0B4B-5A77-419F-8DBA-DA1DF652F7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784F32-C01E-E91B-C44A-AF97EB841A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4CBB22-54D6-8702-D0F6-FD89156608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236C3C-17B5-AF86-9EC5-EA5891356FFE}"/>
              </a:ext>
            </a:extLst>
          </p:cNvPr>
          <p:cNvSpPr>
            <a:spLocks noGrp="1"/>
          </p:cNvSpPr>
          <p:nvPr>
            <p:ph type="dt" sz="half" idx="10"/>
          </p:nvPr>
        </p:nvSpPr>
        <p:spPr/>
        <p:txBody>
          <a:bodyPr/>
          <a:lstStyle/>
          <a:p>
            <a:fld id="{7C67E11B-2EC2-4809-9165-506D14EFB957}" type="datetimeFigureOut">
              <a:rPr lang="en-US" smtClean="0"/>
              <a:t>5/17/2023</a:t>
            </a:fld>
            <a:endParaRPr lang="en-US"/>
          </a:p>
        </p:txBody>
      </p:sp>
      <p:sp>
        <p:nvSpPr>
          <p:cNvPr id="6" name="Footer Placeholder 5">
            <a:extLst>
              <a:ext uri="{FF2B5EF4-FFF2-40B4-BE49-F238E27FC236}">
                <a16:creationId xmlns:a16="http://schemas.microsoft.com/office/drawing/2014/main" id="{9583E7FA-7ED9-B9AE-4B47-8DA3509332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2E7228-E8BA-E647-E5F9-885BC7118411}"/>
              </a:ext>
            </a:extLst>
          </p:cNvPr>
          <p:cNvSpPr>
            <a:spLocks noGrp="1"/>
          </p:cNvSpPr>
          <p:nvPr>
            <p:ph type="sldNum" sz="quarter" idx="12"/>
          </p:nvPr>
        </p:nvSpPr>
        <p:spPr/>
        <p:txBody>
          <a:bodyPr/>
          <a:lstStyle/>
          <a:p>
            <a:fld id="{D9A11B3B-08B5-4E35-B476-FA71D50C1043}" type="slidenum">
              <a:rPr lang="en-US" smtClean="0"/>
              <a:t>‹#›</a:t>
            </a:fld>
            <a:endParaRPr lang="en-US"/>
          </a:p>
        </p:txBody>
      </p:sp>
    </p:spTree>
    <p:extLst>
      <p:ext uri="{BB962C8B-B14F-4D97-AF65-F5344CB8AC3E}">
        <p14:creationId xmlns:p14="http://schemas.microsoft.com/office/powerpoint/2010/main" val="3595056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23D337-FC9D-FCAE-1EDC-4B559422FC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396F802-116D-CBA5-B4FB-95CEE993A7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C016A5-C71D-78BA-D42C-ABF8905E5D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7E11B-2EC2-4809-9165-506D14EFB957}" type="datetimeFigureOut">
              <a:rPr lang="en-US" smtClean="0"/>
              <a:t>5/17/2023</a:t>
            </a:fld>
            <a:endParaRPr lang="en-US"/>
          </a:p>
        </p:txBody>
      </p:sp>
      <p:sp>
        <p:nvSpPr>
          <p:cNvPr id="5" name="Footer Placeholder 4">
            <a:extLst>
              <a:ext uri="{FF2B5EF4-FFF2-40B4-BE49-F238E27FC236}">
                <a16:creationId xmlns:a16="http://schemas.microsoft.com/office/drawing/2014/main" id="{FBBBC73A-C562-52BD-C8B8-FA9E3199E2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E63AD89-9DF6-DD1F-7279-42E848657B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A11B3B-08B5-4E35-B476-FA71D50C1043}" type="slidenum">
              <a:rPr lang="en-US" smtClean="0"/>
              <a:t>‹#›</a:t>
            </a:fld>
            <a:endParaRPr lang="en-US"/>
          </a:p>
        </p:txBody>
      </p:sp>
    </p:spTree>
    <p:extLst>
      <p:ext uri="{BB962C8B-B14F-4D97-AF65-F5344CB8AC3E}">
        <p14:creationId xmlns:p14="http://schemas.microsoft.com/office/powerpoint/2010/main" val="2853487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picture containing grass, outdoor, sky, nature">
            <a:extLst>
              <a:ext uri="{FF2B5EF4-FFF2-40B4-BE49-F238E27FC236}">
                <a16:creationId xmlns:a16="http://schemas.microsoft.com/office/drawing/2014/main" id="{B8B8D10C-EC08-65B0-EFCB-1F49532BED2A}"/>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8448" r="4361" b="12963"/>
          <a:stretch/>
        </p:blipFill>
        <p:spPr>
          <a:xfrm>
            <a:off x="477078" y="278296"/>
            <a:ext cx="11423374" cy="4937999"/>
          </a:xfrm>
          <a:prstGeom prst="rect">
            <a:avLst/>
          </a:prstGeom>
        </p:spPr>
      </p:pic>
      <p:sp>
        <p:nvSpPr>
          <p:cNvPr id="5" name="object 3">
            <a:extLst>
              <a:ext uri="{FF2B5EF4-FFF2-40B4-BE49-F238E27FC236}">
                <a16:creationId xmlns:a16="http://schemas.microsoft.com/office/drawing/2014/main" id="{99B73EFB-0B52-5D82-5628-3F12DD64D73C}"/>
              </a:ext>
            </a:extLst>
          </p:cNvPr>
          <p:cNvSpPr txBox="1"/>
          <p:nvPr/>
        </p:nvSpPr>
        <p:spPr>
          <a:xfrm>
            <a:off x="291548" y="5303124"/>
            <a:ext cx="11735611" cy="1594026"/>
          </a:xfrm>
          <a:prstGeom prst="rect">
            <a:avLst/>
          </a:prstGeom>
          <a:solidFill>
            <a:srgbClr val="00339F"/>
          </a:solidFill>
        </p:spPr>
        <p:txBody>
          <a:bodyPr vert="horz" wrap="square" lIns="0" tIns="39370" rIns="0" bIns="0" rtlCol="0">
            <a:spAutoFit/>
          </a:bodyPr>
          <a:lstStyle/>
          <a:p>
            <a:pPr marL="118110" algn="ctr">
              <a:spcBef>
                <a:spcPts val="310"/>
              </a:spcBef>
            </a:pPr>
            <a:r>
              <a:rPr lang="en-US" sz="2400" spc="-85" dirty="0">
                <a:solidFill>
                  <a:srgbClr val="FFFFFF"/>
                </a:solidFill>
                <a:latin typeface="Gill Sans MT"/>
                <a:cs typeface="Gill Sans MT"/>
              </a:rPr>
              <a:t>SECURITY PERCEPTION AND VULNURABILITY ASSESSMENT IN SELECTED BORDER COMMUNITIES IN NORTHERN GHANA</a:t>
            </a:r>
          </a:p>
          <a:p>
            <a:pPr marL="118110" algn="ctr">
              <a:spcBef>
                <a:spcPts val="310"/>
              </a:spcBef>
            </a:pPr>
            <a:endParaRPr lang="en-US" sz="2400" spc="-85" dirty="0">
              <a:solidFill>
                <a:srgbClr val="FFFFFF"/>
              </a:solidFill>
              <a:latin typeface="Gill Sans MT"/>
              <a:cs typeface="Gill Sans MT"/>
            </a:endParaRPr>
          </a:p>
          <a:p>
            <a:pPr marL="118110" algn="ctr">
              <a:spcBef>
                <a:spcPts val="310"/>
              </a:spcBef>
            </a:pPr>
            <a:r>
              <a:rPr lang="en-US" sz="2400" spc="-85" dirty="0">
                <a:solidFill>
                  <a:srgbClr val="FFFFFF"/>
                </a:solidFill>
                <a:latin typeface="Gill Sans MT"/>
                <a:cs typeface="Gill Sans MT"/>
              </a:rPr>
              <a:t>Centre for Migration Studies, University of Ghana</a:t>
            </a:r>
            <a:endParaRPr lang="en-US" sz="2400" dirty="0">
              <a:latin typeface="Gill Sans MT"/>
              <a:cs typeface="Gill Sans MT"/>
            </a:endParaRPr>
          </a:p>
        </p:txBody>
      </p:sp>
    </p:spTree>
    <p:extLst>
      <p:ext uri="{BB962C8B-B14F-4D97-AF65-F5344CB8AC3E}">
        <p14:creationId xmlns:p14="http://schemas.microsoft.com/office/powerpoint/2010/main" val="3490249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EDA45-78E6-00CF-11A9-E6E9EB04793B}"/>
              </a:ext>
            </a:extLst>
          </p:cNvPr>
          <p:cNvSpPr>
            <a:spLocks noGrp="1"/>
          </p:cNvSpPr>
          <p:nvPr>
            <p:ph type="title"/>
          </p:nvPr>
        </p:nvSpPr>
        <p:spPr>
          <a:xfrm>
            <a:off x="322729" y="109633"/>
            <a:ext cx="11403105" cy="818216"/>
          </a:xfrm>
          <a:solidFill>
            <a:schemeClr val="accent1"/>
          </a:solidFill>
        </p:spPr>
        <p:txBody>
          <a:bodyPr>
            <a:normAutofit fontScale="90000"/>
          </a:bodyPr>
          <a:lstStyle/>
          <a:p>
            <a:r>
              <a:rPr lang="en-GB" sz="3600" dirty="0">
                <a:solidFill>
                  <a:schemeClr val="bg1"/>
                </a:solidFill>
                <a:latin typeface="Times New Roman" panose="02020603050405020304" pitchFamily="18" charset="0"/>
                <a:ea typeface="Times New Roman" panose="02020603050405020304" pitchFamily="18" charset="0"/>
              </a:rPr>
              <a:t>P</a:t>
            </a:r>
            <a:r>
              <a:rPr lang="en-GB" sz="3600" dirty="0">
                <a:solidFill>
                  <a:schemeClr val="bg1"/>
                </a:solidFill>
                <a:effectLst/>
                <a:latin typeface="Times New Roman" panose="02020603050405020304" pitchFamily="18" charset="0"/>
                <a:ea typeface="Times New Roman" panose="02020603050405020304" pitchFamily="18" charset="0"/>
              </a:rPr>
              <a:t>erception on associating border crossing with criminal activities</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780CB7CD-4C25-426E-99AE-2E4043E7C86F}"/>
              </a:ext>
            </a:extLst>
          </p:cNvPr>
          <p:cNvGraphicFramePr>
            <a:graphicFrameLocks noGrp="1"/>
          </p:cNvGraphicFramePr>
          <p:nvPr>
            <p:ph idx="1"/>
          </p:nvPr>
        </p:nvGraphicFramePr>
        <p:xfrm>
          <a:off x="322727" y="927848"/>
          <a:ext cx="11403104" cy="4988857"/>
        </p:xfrm>
        <a:graphic>
          <a:graphicData uri="http://schemas.openxmlformats.org/drawingml/2006/table">
            <a:tbl>
              <a:tblPr firstRow="1" firstCol="1" bandRow="1"/>
              <a:tblGrid>
                <a:gridCol w="2541496">
                  <a:extLst>
                    <a:ext uri="{9D8B030D-6E8A-4147-A177-3AD203B41FA5}">
                      <a16:colId xmlns:a16="http://schemas.microsoft.com/office/drawing/2014/main" val="3805999468"/>
                    </a:ext>
                  </a:extLst>
                </a:gridCol>
                <a:gridCol w="874059">
                  <a:extLst>
                    <a:ext uri="{9D8B030D-6E8A-4147-A177-3AD203B41FA5}">
                      <a16:colId xmlns:a16="http://schemas.microsoft.com/office/drawing/2014/main" val="569668093"/>
                    </a:ext>
                  </a:extLst>
                </a:gridCol>
                <a:gridCol w="1734671">
                  <a:extLst>
                    <a:ext uri="{9D8B030D-6E8A-4147-A177-3AD203B41FA5}">
                      <a16:colId xmlns:a16="http://schemas.microsoft.com/office/drawing/2014/main" val="1059291626"/>
                    </a:ext>
                  </a:extLst>
                </a:gridCol>
                <a:gridCol w="1102659">
                  <a:extLst>
                    <a:ext uri="{9D8B030D-6E8A-4147-A177-3AD203B41FA5}">
                      <a16:colId xmlns:a16="http://schemas.microsoft.com/office/drawing/2014/main" val="3648413124"/>
                    </a:ext>
                  </a:extLst>
                </a:gridCol>
                <a:gridCol w="1317812">
                  <a:extLst>
                    <a:ext uri="{9D8B030D-6E8A-4147-A177-3AD203B41FA5}">
                      <a16:colId xmlns:a16="http://schemas.microsoft.com/office/drawing/2014/main" val="2001527510"/>
                    </a:ext>
                  </a:extLst>
                </a:gridCol>
                <a:gridCol w="1869141">
                  <a:extLst>
                    <a:ext uri="{9D8B030D-6E8A-4147-A177-3AD203B41FA5}">
                      <a16:colId xmlns:a16="http://schemas.microsoft.com/office/drawing/2014/main" val="373775557"/>
                    </a:ext>
                  </a:extLst>
                </a:gridCol>
                <a:gridCol w="1062317">
                  <a:extLst>
                    <a:ext uri="{9D8B030D-6E8A-4147-A177-3AD203B41FA5}">
                      <a16:colId xmlns:a16="http://schemas.microsoft.com/office/drawing/2014/main" val="3311707763"/>
                    </a:ext>
                  </a:extLst>
                </a:gridCol>
                <a:gridCol w="900949">
                  <a:extLst>
                    <a:ext uri="{9D8B030D-6E8A-4147-A177-3AD203B41FA5}">
                      <a16:colId xmlns:a16="http://schemas.microsoft.com/office/drawing/2014/main" val="3703443035"/>
                    </a:ext>
                  </a:extLst>
                </a:gridCol>
              </a:tblGrid>
              <a:tr h="1062258">
                <a:tc>
                  <a:txBody>
                    <a:bodyPr/>
                    <a:lstStyle/>
                    <a:p>
                      <a:pPr marL="0" marR="0" algn="just">
                        <a:lnSpc>
                          <a:spcPct val="107000"/>
                        </a:lnSpc>
                        <a:spcBef>
                          <a:spcPts val="0"/>
                        </a:spcBef>
                        <a:spcAft>
                          <a:spcPts val="0"/>
                        </a:spcAft>
                      </a:pP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Criminal Activity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7321153"/>
                  </a:ext>
                </a:extLst>
              </a:tr>
              <a:tr h="1062258">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Violent extremist attacks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77.4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4441667"/>
                  </a:ext>
                </a:extLst>
              </a:tr>
              <a:tr h="517792">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Trafficking in arms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49.5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1350901"/>
                  </a:ext>
                </a:extLst>
              </a:tr>
              <a:tr h="517792">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Human trafficking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75"/>
                  </a:ext>
                </a:extLst>
              </a:tr>
              <a:tr h="517792">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Armed robberies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77.1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939396"/>
                  </a:ext>
                </a:extLst>
              </a:tr>
              <a:tr h="793173">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Trafficking in drugs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49.5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7013662"/>
                  </a:ext>
                </a:extLst>
              </a:tr>
              <a:tr h="517792">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None of the above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7146694"/>
                  </a:ext>
                </a:extLst>
              </a:tr>
            </a:tbl>
          </a:graphicData>
        </a:graphic>
      </p:graphicFrame>
    </p:spTree>
    <p:extLst>
      <p:ext uri="{BB962C8B-B14F-4D97-AF65-F5344CB8AC3E}">
        <p14:creationId xmlns:p14="http://schemas.microsoft.com/office/powerpoint/2010/main" val="1733974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F283D-ED2A-2F55-8E23-DF056DB0BB62}"/>
              </a:ext>
            </a:extLst>
          </p:cNvPr>
          <p:cNvSpPr>
            <a:spLocks noGrp="1"/>
          </p:cNvSpPr>
          <p:nvPr>
            <p:ph type="title"/>
          </p:nvPr>
        </p:nvSpPr>
        <p:spPr>
          <a:xfrm>
            <a:off x="174813" y="94130"/>
            <a:ext cx="11483788" cy="806823"/>
          </a:xfrm>
          <a:solidFill>
            <a:schemeClr val="accent1"/>
          </a:solidFill>
        </p:spPr>
        <p:txBody>
          <a:bodyPr>
            <a:normAutofit/>
          </a:bodyPr>
          <a:lstStyle/>
          <a:p>
            <a:r>
              <a:rPr lang="en-GB" sz="3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Security problems encountered at the border</a:t>
            </a:r>
            <a:endParaRPr lang="en-US" sz="3600" dirty="0">
              <a:solidFill>
                <a:schemeClr val="bg1"/>
              </a:solidFill>
            </a:endParaRPr>
          </a:p>
        </p:txBody>
      </p:sp>
      <p:pic>
        <p:nvPicPr>
          <p:cNvPr id="6" name="Content Placeholder 5">
            <a:extLst>
              <a:ext uri="{FF2B5EF4-FFF2-40B4-BE49-F238E27FC236}">
                <a16:creationId xmlns:a16="http://schemas.microsoft.com/office/drawing/2014/main" id="{3A89A3CF-7AD8-6141-D985-CA524C4BF1D0}"/>
              </a:ext>
            </a:extLst>
          </p:cNvPr>
          <p:cNvPicPr>
            <a:picLocks noGrp="1" noChangeAspect="1"/>
          </p:cNvPicPr>
          <p:nvPr>
            <p:ph idx="1"/>
          </p:nvPr>
        </p:nvPicPr>
        <p:blipFill>
          <a:blip r:embed="rId2"/>
          <a:stretch>
            <a:fillRect/>
          </a:stretch>
        </p:blipFill>
        <p:spPr>
          <a:xfrm>
            <a:off x="174812" y="1021977"/>
            <a:ext cx="7732059" cy="5620870"/>
          </a:xfrm>
          <a:prstGeom prst="rect">
            <a:avLst/>
          </a:prstGeom>
        </p:spPr>
      </p:pic>
      <p:sp>
        <p:nvSpPr>
          <p:cNvPr id="7" name="Rectangle: Rounded Corners 6">
            <a:extLst>
              <a:ext uri="{FF2B5EF4-FFF2-40B4-BE49-F238E27FC236}">
                <a16:creationId xmlns:a16="http://schemas.microsoft.com/office/drawing/2014/main" id="{1D99C7E7-17B6-428F-171A-41C5E8D15351}"/>
              </a:ext>
            </a:extLst>
          </p:cNvPr>
          <p:cNvSpPr/>
          <p:nvPr/>
        </p:nvSpPr>
        <p:spPr>
          <a:xfrm>
            <a:off x="8256494" y="900953"/>
            <a:ext cx="3760693" cy="56208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Another respondent said: </a:t>
            </a:r>
            <a:r>
              <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“Insecurity…it affects us a lot… it gives sleepless nights, is interfering, we can’t sleep at night, is interfering in our business, it makes our people immobile; they can’t move to other places to their businesses and even other our community sometimes is difficult to go out to do your daily activities. Because when we hear of the Boko Haram in Burkina, is making it difficult, because that is where most of us move to do our business…. you are afraid, you don’t have peace at all”</a:t>
            </a:r>
          </a:p>
          <a:p>
            <a:pPr algn="ctr"/>
            <a:endParaRPr lang="en-US" dirty="0"/>
          </a:p>
        </p:txBody>
      </p:sp>
    </p:spTree>
    <p:extLst>
      <p:ext uri="{BB962C8B-B14F-4D97-AF65-F5344CB8AC3E}">
        <p14:creationId xmlns:p14="http://schemas.microsoft.com/office/powerpoint/2010/main" val="2927904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BD48C-9E53-CF91-FB36-33CB5168FB89}"/>
              </a:ext>
            </a:extLst>
          </p:cNvPr>
          <p:cNvSpPr>
            <a:spLocks noGrp="1"/>
          </p:cNvSpPr>
          <p:nvPr>
            <p:ph type="title"/>
          </p:nvPr>
        </p:nvSpPr>
        <p:spPr>
          <a:xfrm>
            <a:off x="363071" y="123080"/>
            <a:ext cx="11322423" cy="441696"/>
          </a:xfrm>
          <a:solidFill>
            <a:schemeClr val="accent1"/>
          </a:solidFill>
        </p:spPr>
        <p:txBody>
          <a:bodyPr>
            <a:normAutofit fontScale="90000"/>
          </a:bodyPr>
          <a:lstStyle/>
          <a:p>
            <a:r>
              <a:rPr lang="en-GB" sz="3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Assessment of the measures taken to secure the border</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F7D36569-F3EA-B40F-3535-9E007C68193E}"/>
              </a:ext>
            </a:extLst>
          </p:cNvPr>
          <p:cNvGraphicFramePr>
            <a:graphicFrameLocks noGrp="1"/>
          </p:cNvGraphicFramePr>
          <p:nvPr>
            <p:ph idx="1"/>
          </p:nvPr>
        </p:nvGraphicFramePr>
        <p:xfrm>
          <a:off x="201707" y="833719"/>
          <a:ext cx="7221070" cy="5910491"/>
        </p:xfrm>
        <a:graphic>
          <a:graphicData uri="http://schemas.openxmlformats.org/drawingml/2006/table">
            <a:tbl>
              <a:tblPr firstRow="1" firstCol="1" bandRow="1"/>
              <a:tblGrid>
                <a:gridCol w="1779460">
                  <a:extLst>
                    <a:ext uri="{9D8B030D-6E8A-4147-A177-3AD203B41FA5}">
                      <a16:colId xmlns:a16="http://schemas.microsoft.com/office/drawing/2014/main" val="1673625326"/>
                    </a:ext>
                  </a:extLst>
                </a:gridCol>
                <a:gridCol w="1328460">
                  <a:extLst>
                    <a:ext uri="{9D8B030D-6E8A-4147-A177-3AD203B41FA5}">
                      <a16:colId xmlns:a16="http://schemas.microsoft.com/office/drawing/2014/main" val="3482914180"/>
                    </a:ext>
                  </a:extLst>
                </a:gridCol>
                <a:gridCol w="1347075">
                  <a:extLst>
                    <a:ext uri="{9D8B030D-6E8A-4147-A177-3AD203B41FA5}">
                      <a16:colId xmlns:a16="http://schemas.microsoft.com/office/drawing/2014/main" val="1769612467"/>
                    </a:ext>
                  </a:extLst>
                </a:gridCol>
                <a:gridCol w="1545922">
                  <a:extLst>
                    <a:ext uri="{9D8B030D-6E8A-4147-A177-3AD203B41FA5}">
                      <a16:colId xmlns:a16="http://schemas.microsoft.com/office/drawing/2014/main" val="4272151442"/>
                    </a:ext>
                  </a:extLst>
                </a:gridCol>
                <a:gridCol w="1220153">
                  <a:extLst>
                    <a:ext uri="{9D8B030D-6E8A-4147-A177-3AD203B41FA5}">
                      <a16:colId xmlns:a16="http://schemas.microsoft.com/office/drawing/2014/main" val="798065848"/>
                    </a:ext>
                  </a:extLst>
                </a:gridCol>
              </a:tblGrid>
              <a:tr h="756072">
                <a:tc>
                  <a:txBody>
                    <a:bodyPr/>
                    <a:lstStyle/>
                    <a:p>
                      <a:pPr marL="0" marR="0">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Very sufficient</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Sufficient</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Insufficient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7649186"/>
                  </a:ext>
                </a:extLst>
              </a:tr>
              <a:tr h="476371">
                <a:tc>
                  <a:txBody>
                    <a:bodyPr/>
                    <a:lstStyle/>
                    <a:p>
                      <a:pPr marL="0" marR="0">
                        <a:lnSpc>
                          <a:spcPct val="107000"/>
                        </a:lnSpc>
                        <a:spcBef>
                          <a:spcPts val="0"/>
                        </a:spcBef>
                        <a:spcAft>
                          <a:spcPts val="0"/>
                        </a:spcAft>
                      </a:pP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64.4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9648578"/>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Kulungugu</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11494"/>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Namoo</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3791228"/>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Mognori</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7287144"/>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1762736"/>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Pusiga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51.5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1985132"/>
                  </a:ext>
                </a:extLst>
              </a:tr>
              <a:tr h="476371">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69.4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0986848"/>
                  </a:ext>
                </a:extLst>
              </a:tr>
              <a:tr h="452632">
                <a:tc gridSpan="5">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Pearson chi2(10) = 284.2236   </a:t>
                      </a: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8936066"/>
                  </a:ext>
                </a:extLst>
              </a:tr>
              <a:tr h="452632">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Male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68.5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3312484"/>
                  </a:ext>
                </a:extLst>
              </a:tr>
              <a:tr h="452632">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Female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70.3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731624"/>
                  </a:ext>
                </a:extLst>
              </a:tr>
              <a:tr h="452632">
                <a:tc gridSpan="5">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chi2(2) =   0.6373   </a:t>
                      </a: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0.727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56859411"/>
                  </a:ext>
                </a:extLst>
              </a:tr>
            </a:tbl>
          </a:graphicData>
        </a:graphic>
      </p:graphicFrame>
      <p:sp>
        <p:nvSpPr>
          <p:cNvPr id="5" name="Rectangle: Rounded Corners 4">
            <a:extLst>
              <a:ext uri="{FF2B5EF4-FFF2-40B4-BE49-F238E27FC236}">
                <a16:creationId xmlns:a16="http://schemas.microsoft.com/office/drawing/2014/main" id="{425F6093-138F-5A0D-1DB8-B0C05288CC5C}"/>
              </a:ext>
            </a:extLst>
          </p:cNvPr>
          <p:cNvSpPr/>
          <p:nvPr/>
        </p:nvSpPr>
        <p:spPr>
          <a:xfrm>
            <a:off x="7651377" y="833718"/>
            <a:ext cx="4338918" cy="59012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One key informant said: </a:t>
            </a:r>
            <a:r>
              <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“Really, they do their work but not all that I see, in their number, they are few because the way the community is and due to their number, they don’t have every chance to cover every place to carry out their duties effectively because they are few….  I think we need military to base to be set at the border and we think they can help us prevent this insecurity issue” </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dirty="0"/>
          </a:p>
          <a:p>
            <a:pPr algn="ctr"/>
            <a:r>
              <a:rPr lang="en-US" dirty="0"/>
              <a:t>Another person said: “…the security takes certain things for granted… Togolese or a Burkinabe will be passing and the security will want to do their work, someone will interfere saying, the person is the relative or friend.” </a:t>
            </a:r>
          </a:p>
        </p:txBody>
      </p:sp>
    </p:spTree>
    <p:extLst>
      <p:ext uri="{BB962C8B-B14F-4D97-AF65-F5344CB8AC3E}">
        <p14:creationId xmlns:p14="http://schemas.microsoft.com/office/powerpoint/2010/main" val="3689869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48C4-482A-6ED7-EBB1-4827F10EE749}"/>
              </a:ext>
            </a:extLst>
          </p:cNvPr>
          <p:cNvSpPr>
            <a:spLocks noGrp="1"/>
          </p:cNvSpPr>
          <p:nvPr>
            <p:ph type="title"/>
          </p:nvPr>
        </p:nvSpPr>
        <p:spPr>
          <a:xfrm>
            <a:off x="134472" y="88398"/>
            <a:ext cx="10758815" cy="772993"/>
          </a:xfrm>
          <a:solidFill>
            <a:schemeClr val="accent1"/>
          </a:solidFill>
        </p:spPr>
        <p:txBody>
          <a:bodyPr>
            <a:noAutofit/>
          </a:bodyPr>
          <a:lstStyle/>
          <a:p>
            <a:r>
              <a:rPr lang="en-US" sz="3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Perceptions of Potential risks of poor border security</a:t>
            </a:r>
            <a:endParaRPr lang="en-US" sz="3600" dirty="0">
              <a:solidFill>
                <a:schemeClr val="bg1"/>
              </a:solidFill>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76BB77B7-5AEE-4734-F692-235AFB45A2E7}"/>
              </a:ext>
            </a:extLst>
          </p:cNvPr>
          <p:cNvGraphicFramePr>
            <a:graphicFrameLocks noGrp="1"/>
          </p:cNvGraphicFramePr>
          <p:nvPr>
            <p:ph idx="1"/>
            <p:extLst>
              <p:ext uri="{D42A27DB-BD31-4B8C-83A1-F6EECF244321}">
                <p14:modId xmlns:p14="http://schemas.microsoft.com/office/powerpoint/2010/main" val="4218274755"/>
              </p:ext>
            </p:extLst>
          </p:nvPr>
        </p:nvGraphicFramePr>
        <p:xfrm>
          <a:off x="266992" y="1156448"/>
          <a:ext cx="10582834" cy="5613153"/>
        </p:xfrm>
        <a:graphic>
          <a:graphicData uri="http://schemas.openxmlformats.org/drawingml/2006/table">
            <a:tbl>
              <a:tblPr firstRow="1" firstCol="1" bandRow="1"/>
              <a:tblGrid>
                <a:gridCol w="3260866">
                  <a:extLst>
                    <a:ext uri="{9D8B030D-6E8A-4147-A177-3AD203B41FA5}">
                      <a16:colId xmlns:a16="http://schemas.microsoft.com/office/drawing/2014/main" val="4014549799"/>
                    </a:ext>
                  </a:extLst>
                </a:gridCol>
                <a:gridCol w="909914">
                  <a:extLst>
                    <a:ext uri="{9D8B030D-6E8A-4147-A177-3AD203B41FA5}">
                      <a16:colId xmlns:a16="http://schemas.microsoft.com/office/drawing/2014/main" val="3208128123"/>
                    </a:ext>
                  </a:extLst>
                </a:gridCol>
                <a:gridCol w="1225744">
                  <a:extLst>
                    <a:ext uri="{9D8B030D-6E8A-4147-A177-3AD203B41FA5}">
                      <a16:colId xmlns:a16="http://schemas.microsoft.com/office/drawing/2014/main" val="2609552003"/>
                    </a:ext>
                  </a:extLst>
                </a:gridCol>
                <a:gridCol w="922102">
                  <a:extLst>
                    <a:ext uri="{9D8B030D-6E8A-4147-A177-3AD203B41FA5}">
                      <a16:colId xmlns:a16="http://schemas.microsoft.com/office/drawing/2014/main" val="1295721913"/>
                    </a:ext>
                  </a:extLst>
                </a:gridCol>
                <a:gridCol w="1036856">
                  <a:extLst>
                    <a:ext uri="{9D8B030D-6E8A-4147-A177-3AD203B41FA5}">
                      <a16:colId xmlns:a16="http://schemas.microsoft.com/office/drawing/2014/main" val="2734734296"/>
                    </a:ext>
                  </a:extLst>
                </a:gridCol>
                <a:gridCol w="1405492">
                  <a:extLst>
                    <a:ext uri="{9D8B030D-6E8A-4147-A177-3AD203B41FA5}">
                      <a16:colId xmlns:a16="http://schemas.microsoft.com/office/drawing/2014/main" val="1188016499"/>
                    </a:ext>
                  </a:extLst>
                </a:gridCol>
                <a:gridCol w="910930">
                  <a:extLst>
                    <a:ext uri="{9D8B030D-6E8A-4147-A177-3AD203B41FA5}">
                      <a16:colId xmlns:a16="http://schemas.microsoft.com/office/drawing/2014/main" val="3422904772"/>
                    </a:ext>
                  </a:extLst>
                </a:gridCol>
                <a:gridCol w="910930">
                  <a:extLst>
                    <a:ext uri="{9D8B030D-6E8A-4147-A177-3AD203B41FA5}">
                      <a16:colId xmlns:a16="http://schemas.microsoft.com/office/drawing/2014/main" val="2806477125"/>
                    </a:ext>
                  </a:extLst>
                </a:gridCol>
              </a:tblGrid>
              <a:tr h="733972">
                <a:tc>
                  <a:txBody>
                    <a:bodyPr/>
                    <a:lstStyle/>
                    <a:p>
                      <a:pPr marL="0" marR="0" algn="just">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Risks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711385"/>
                  </a:ext>
                </a:extLst>
              </a:tr>
              <a:tr h="664554">
                <a:tc>
                  <a:txBody>
                    <a:bodyPr/>
                    <a:lstStyle/>
                    <a:p>
                      <a:pPr marL="0" marR="0" algn="just">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Epidemics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61.9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2802263"/>
                  </a:ext>
                </a:extLst>
              </a:tr>
              <a:tr h="733972">
                <a:tc>
                  <a:txBody>
                    <a:bodyPr/>
                    <a:lstStyle/>
                    <a:p>
                      <a:pPr marL="0" marR="0" algn="just">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Terrorist incursions/armed groups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92.9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4186988"/>
                  </a:ext>
                </a:extLst>
              </a:tr>
              <a:tr h="664554">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Illegal trafficking</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87.8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7808464"/>
                  </a:ext>
                </a:extLst>
              </a:tr>
              <a:tr h="664554">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Banditry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7240069"/>
                  </a:ext>
                </a:extLst>
              </a:tr>
              <a:tr h="733972">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Recruitment of youth by armed groups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59.9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135938"/>
                  </a:ext>
                </a:extLst>
              </a:tr>
              <a:tr h="664554">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763081"/>
                  </a:ext>
                </a:extLst>
              </a:tr>
              <a:tr h="664554">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Does not know</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4912038"/>
                  </a:ext>
                </a:extLst>
              </a:tr>
            </a:tbl>
          </a:graphicData>
        </a:graphic>
      </p:graphicFrame>
    </p:spTree>
    <p:extLst>
      <p:ext uri="{BB962C8B-B14F-4D97-AF65-F5344CB8AC3E}">
        <p14:creationId xmlns:p14="http://schemas.microsoft.com/office/powerpoint/2010/main" val="2505485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A9B47-AED1-E597-8CA7-B5ECF74F97F8}"/>
              </a:ext>
            </a:extLst>
          </p:cNvPr>
          <p:cNvSpPr>
            <a:spLocks noGrp="1"/>
          </p:cNvSpPr>
          <p:nvPr>
            <p:ph type="title"/>
          </p:nvPr>
        </p:nvSpPr>
        <p:spPr>
          <a:xfrm>
            <a:off x="134471" y="174813"/>
            <a:ext cx="11551023" cy="591669"/>
          </a:xfrm>
          <a:solidFill>
            <a:schemeClr val="accent1"/>
          </a:solidFill>
        </p:spPr>
        <p:txBody>
          <a:bodyPr>
            <a:normAutofit fontScale="90000"/>
          </a:bodyPr>
          <a:lstStyle/>
          <a:p>
            <a:r>
              <a:rPr lang="en-GB" sz="4400" dirty="0">
                <a:solidFill>
                  <a:schemeClr val="bg1"/>
                </a:solidFill>
                <a:effectLst/>
                <a:latin typeface="Times New Roman" panose="02020603050405020304" pitchFamily="18" charset="0"/>
                <a:ea typeface="Times New Roman" panose="02020603050405020304" pitchFamily="18" charset="0"/>
              </a:rPr>
              <a:t>Respondents’ opinion on factors leading to terrorism</a:t>
            </a:r>
            <a:endParaRPr lang="en-US" dirty="0">
              <a:solidFill>
                <a:schemeClr val="bg1"/>
              </a:solidFill>
            </a:endParaRPr>
          </a:p>
        </p:txBody>
      </p:sp>
      <p:sp>
        <p:nvSpPr>
          <p:cNvPr id="3" name="Content Placeholder 2">
            <a:extLst>
              <a:ext uri="{FF2B5EF4-FFF2-40B4-BE49-F238E27FC236}">
                <a16:creationId xmlns:a16="http://schemas.microsoft.com/office/drawing/2014/main" id="{BCF525DC-48E5-B035-DC3C-CA638721D16D}"/>
              </a:ext>
            </a:extLst>
          </p:cNvPr>
          <p:cNvSpPr>
            <a:spLocks noGrp="1"/>
          </p:cNvSpPr>
          <p:nvPr>
            <p:ph idx="1"/>
          </p:nvPr>
        </p:nvSpPr>
        <p:spPr>
          <a:xfrm>
            <a:off x="134471" y="820274"/>
            <a:ext cx="11362764" cy="5941081"/>
          </a:xfrm>
        </p:spPr>
        <p:txBody>
          <a:bodyPr/>
          <a:lstStyle/>
          <a:p>
            <a:pPr marL="0" indent="0">
              <a:buNone/>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Causes</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16A58D20-ADFC-2F76-37F9-AAF36C0AA058}"/>
              </a:ext>
            </a:extLst>
          </p:cNvPr>
          <p:cNvGraphicFramePr>
            <a:graphicFrameLocks noGrp="1"/>
          </p:cNvGraphicFramePr>
          <p:nvPr>
            <p:extLst>
              <p:ext uri="{D42A27DB-BD31-4B8C-83A1-F6EECF244321}">
                <p14:modId xmlns:p14="http://schemas.microsoft.com/office/powerpoint/2010/main" val="2902493601"/>
              </p:ext>
            </p:extLst>
          </p:nvPr>
        </p:nvGraphicFramePr>
        <p:xfrm>
          <a:off x="134470" y="820274"/>
          <a:ext cx="11551022" cy="5315229"/>
        </p:xfrm>
        <a:graphic>
          <a:graphicData uri="http://schemas.openxmlformats.org/drawingml/2006/table">
            <a:tbl>
              <a:tblPr firstRow="1" firstCol="1" bandRow="1"/>
              <a:tblGrid>
                <a:gridCol w="3120477">
                  <a:extLst>
                    <a:ext uri="{9D8B030D-6E8A-4147-A177-3AD203B41FA5}">
                      <a16:colId xmlns:a16="http://schemas.microsoft.com/office/drawing/2014/main" val="237353837"/>
                    </a:ext>
                  </a:extLst>
                </a:gridCol>
                <a:gridCol w="1044367">
                  <a:extLst>
                    <a:ext uri="{9D8B030D-6E8A-4147-A177-3AD203B41FA5}">
                      <a16:colId xmlns:a16="http://schemas.microsoft.com/office/drawing/2014/main" val="2894144530"/>
                    </a:ext>
                  </a:extLst>
                </a:gridCol>
                <a:gridCol w="1294677">
                  <a:extLst>
                    <a:ext uri="{9D8B030D-6E8A-4147-A177-3AD203B41FA5}">
                      <a16:colId xmlns:a16="http://schemas.microsoft.com/office/drawing/2014/main" val="2233992899"/>
                    </a:ext>
                  </a:extLst>
                </a:gridCol>
                <a:gridCol w="1045418">
                  <a:extLst>
                    <a:ext uri="{9D8B030D-6E8A-4147-A177-3AD203B41FA5}">
                      <a16:colId xmlns:a16="http://schemas.microsoft.com/office/drawing/2014/main" val="1502371749"/>
                    </a:ext>
                  </a:extLst>
                </a:gridCol>
                <a:gridCol w="1092745">
                  <a:extLst>
                    <a:ext uri="{9D8B030D-6E8A-4147-A177-3AD203B41FA5}">
                      <a16:colId xmlns:a16="http://schemas.microsoft.com/office/drawing/2014/main" val="591620250"/>
                    </a:ext>
                  </a:extLst>
                </a:gridCol>
                <a:gridCol w="1485041">
                  <a:extLst>
                    <a:ext uri="{9D8B030D-6E8A-4147-A177-3AD203B41FA5}">
                      <a16:colId xmlns:a16="http://schemas.microsoft.com/office/drawing/2014/main" val="3024768362"/>
                    </a:ext>
                  </a:extLst>
                </a:gridCol>
                <a:gridCol w="1045418">
                  <a:extLst>
                    <a:ext uri="{9D8B030D-6E8A-4147-A177-3AD203B41FA5}">
                      <a16:colId xmlns:a16="http://schemas.microsoft.com/office/drawing/2014/main" val="56440641"/>
                    </a:ext>
                  </a:extLst>
                </a:gridCol>
                <a:gridCol w="1422879">
                  <a:extLst>
                    <a:ext uri="{9D8B030D-6E8A-4147-A177-3AD203B41FA5}">
                      <a16:colId xmlns:a16="http://schemas.microsoft.com/office/drawing/2014/main" val="1653271156"/>
                    </a:ext>
                  </a:extLst>
                </a:gridCol>
              </a:tblGrid>
              <a:tr h="924279">
                <a:tc>
                  <a:txBody>
                    <a:bodyPr/>
                    <a:lstStyle/>
                    <a:p>
                      <a:pPr marL="0" marR="0" algn="just">
                        <a:lnSpc>
                          <a:spcPct val="107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3741478"/>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Poverty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1637453"/>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Lack of occupation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80.8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90.1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109044"/>
                  </a:ext>
                </a:extLst>
              </a:tr>
              <a:tr h="924279">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Ethnic or family motivations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9979126"/>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Adherence to ideology</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7417556"/>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Opposition to the authorities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31.4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759020"/>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Anger and frustration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68.6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64.4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5746217"/>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4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0880926"/>
                  </a:ext>
                </a:extLst>
              </a:tr>
              <a:tr h="450535">
                <a:tc>
                  <a:txBody>
                    <a:bodyPr/>
                    <a:lstStyle/>
                    <a:p>
                      <a:pPr marL="0" marR="0" algn="just">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Don't know</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4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8580418"/>
                  </a:ext>
                </a:extLst>
              </a:tr>
            </a:tbl>
          </a:graphicData>
        </a:graphic>
      </p:graphicFrame>
    </p:spTree>
    <p:extLst>
      <p:ext uri="{BB962C8B-B14F-4D97-AF65-F5344CB8AC3E}">
        <p14:creationId xmlns:p14="http://schemas.microsoft.com/office/powerpoint/2010/main" val="3996638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678B6-D0C2-43D3-C182-8F1A199CC2FF}"/>
              </a:ext>
            </a:extLst>
          </p:cNvPr>
          <p:cNvSpPr>
            <a:spLocks noGrp="1"/>
          </p:cNvSpPr>
          <p:nvPr>
            <p:ph type="title"/>
          </p:nvPr>
        </p:nvSpPr>
        <p:spPr>
          <a:xfrm>
            <a:off x="255494" y="82739"/>
            <a:ext cx="11282082" cy="562722"/>
          </a:xfrm>
          <a:solidFill>
            <a:schemeClr val="accent1"/>
          </a:solidFill>
        </p:spPr>
        <p:txBody>
          <a:bodyPr>
            <a:noAutofit/>
          </a:bodyPr>
          <a:lstStyle/>
          <a:p>
            <a:r>
              <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Terrorist threat situation</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5A305E28-3264-B4BE-EEFF-03F979283EC4}"/>
              </a:ext>
            </a:extLst>
          </p:cNvPr>
          <p:cNvGraphicFramePr>
            <a:graphicFrameLocks noGrp="1"/>
          </p:cNvGraphicFramePr>
          <p:nvPr>
            <p:ph idx="1"/>
          </p:nvPr>
        </p:nvGraphicFramePr>
        <p:xfrm>
          <a:off x="255494" y="766481"/>
          <a:ext cx="8371458" cy="5822580"/>
        </p:xfrm>
        <a:graphic>
          <a:graphicData uri="http://schemas.openxmlformats.org/drawingml/2006/table">
            <a:tbl>
              <a:tblPr firstRow="1" firstCol="1" bandRow="1"/>
              <a:tblGrid>
                <a:gridCol w="2074503">
                  <a:extLst>
                    <a:ext uri="{9D8B030D-6E8A-4147-A177-3AD203B41FA5}">
                      <a16:colId xmlns:a16="http://schemas.microsoft.com/office/drawing/2014/main" val="1038417653"/>
                    </a:ext>
                  </a:extLst>
                </a:gridCol>
                <a:gridCol w="1780733">
                  <a:extLst>
                    <a:ext uri="{9D8B030D-6E8A-4147-A177-3AD203B41FA5}">
                      <a16:colId xmlns:a16="http://schemas.microsoft.com/office/drawing/2014/main" val="1051702703"/>
                    </a:ext>
                  </a:extLst>
                </a:gridCol>
                <a:gridCol w="1422575">
                  <a:extLst>
                    <a:ext uri="{9D8B030D-6E8A-4147-A177-3AD203B41FA5}">
                      <a16:colId xmlns:a16="http://schemas.microsoft.com/office/drawing/2014/main" val="4121086670"/>
                    </a:ext>
                  </a:extLst>
                </a:gridCol>
                <a:gridCol w="1671072">
                  <a:extLst>
                    <a:ext uri="{9D8B030D-6E8A-4147-A177-3AD203B41FA5}">
                      <a16:colId xmlns:a16="http://schemas.microsoft.com/office/drawing/2014/main" val="2205076519"/>
                    </a:ext>
                  </a:extLst>
                </a:gridCol>
                <a:gridCol w="1422575">
                  <a:extLst>
                    <a:ext uri="{9D8B030D-6E8A-4147-A177-3AD203B41FA5}">
                      <a16:colId xmlns:a16="http://schemas.microsoft.com/office/drawing/2014/main" val="1388796954"/>
                    </a:ext>
                  </a:extLst>
                </a:gridCol>
              </a:tblGrid>
              <a:tr h="485215">
                <a:tc>
                  <a:txBody>
                    <a:bodyPr/>
                    <a:lstStyle/>
                    <a:p>
                      <a:pPr marL="0" marR="0">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Decreasing</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Stable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Increasing</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5196787"/>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0986509"/>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Kulungugu</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71.1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441637"/>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960756"/>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58.5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0015373"/>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81.9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7927837"/>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731634"/>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52.4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865852"/>
                  </a:ext>
                </a:extLst>
              </a:tr>
              <a:tr h="485215">
                <a:tc gridSpan="5">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chi2(10) = 293.6700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20203253"/>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4870817"/>
                  </a:ext>
                </a:extLst>
              </a:tr>
              <a:tr h="485215">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999427"/>
                  </a:ext>
                </a:extLst>
              </a:tr>
              <a:tr h="485215">
                <a:tc gridSpan="5">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chi2(2) =   3.6100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0.164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94493385"/>
                  </a:ext>
                </a:extLst>
              </a:tr>
            </a:tbl>
          </a:graphicData>
        </a:graphic>
      </p:graphicFrame>
      <p:sp>
        <p:nvSpPr>
          <p:cNvPr id="5" name="Rectangle: Rounded Corners 4">
            <a:extLst>
              <a:ext uri="{FF2B5EF4-FFF2-40B4-BE49-F238E27FC236}">
                <a16:creationId xmlns:a16="http://schemas.microsoft.com/office/drawing/2014/main" id="{337D9CFE-8A0E-AC1E-34AA-CA2483BFA72E}"/>
              </a:ext>
            </a:extLst>
          </p:cNvPr>
          <p:cNvSpPr/>
          <p:nvPr/>
        </p:nvSpPr>
        <p:spPr>
          <a:xfrm>
            <a:off x="8756073" y="645461"/>
            <a:ext cx="3338945" cy="594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One key informant said: “…people run here, to seek shelter. We have family members in Burkina, when they come, saying terrorists beseech our community and had no option than to run here for refuge. …There are two major security threats I have seen, the terrorists in Burkina and the Bawku conflict. These two are really affecting most of our activities”</a:t>
            </a: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p>
          <a:p>
            <a:pPr algn="ctr"/>
            <a:endParaRPr lang="en-US" dirty="0"/>
          </a:p>
        </p:txBody>
      </p:sp>
    </p:spTree>
    <p:extLst>
      <p:ext uri="{BB962C8B-B14F-4D97-AF65-F5344CB8AC3E}">
        <p14:creationId xmlns:p14="http://schemas.microsoft.com/office/powerpoint/2010/main" val="356279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62E17-B0E2-FBD0-DDC2-8D37E30A8123}"/>
              </a:ext>
            </a:extLst>
          </p:cNvPr>
          <p:cNvSpPr>
            <a:spLocks noGrp="1"/>
          </p:cNvSpPr>
          <p:nvPr>
            <p:ph type="title"/>
          </p:nvPr>
        </p:nvSpPr>
        <p:spPr>
          <a:xfrm>
            <a:off x="349623" y="149973"/>
            <a:ext cx="11268635" cy="750981"/>
          </a:xfrm>
          <a:solidFill>
            <a:schemeClr val="accent1"/>
          </a:solidFill>
        </p:spPr>
        <p:txBody>
          <a:bodyPr>
            <a:noAutofit/>
          </a:bodyPr>
          <a:lstStyle/>
          <a:p>
            <a:r>
              <a:rPr lang="en-GB" sz="3600" dirty="0">
                <a:solidFill>
                  <a:schemeClr val="bg1"/>
                </a:solidFill>
                <a:effectLst/>
                <a:latin typeface="Times New Roman" panose="02020603050405020304" pitchFamily="18" charset="0"/>
                <a:ea typeface="Times New Roman" panose="02020603050405020304" pitchFamily="18" charset="0"/>
              </a:rPr>
              <a:t>Suggested support for the local communities to prevent terrorist threats</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E8EA1C21-E617-F90E-E4E4-38743BFC24F3}"/>
              </a:ext>
            </a:extLst>
          </p:cNvPr>
          <p:cNvGraphicFramePr>
            <a:graphicFrameLocks noGrp="1"/>
          </p:cNvGraphicFramePr>
          <p:nvPr>
            <p:ph idx="1"/>
          </p:nvPr>
        </p:nvGraphicFramePr>
        <p:xfrm>
          <a:off x="161364" y="1075765"/>
          <a:ext cx="9278471" cy="5621787"/>
        </p:xfrm>
        <a:graphic>
          <a:graphicData uri="http://schemas.openxmlformats.org/drawingml/2006/table">
            <a:tbl>
              <a:tblPr firstRow="1" firstCol="1" bandRow="1"/>
              <a:tblGrid>
                <a:gridCol w="3192602">
                  <a:extLst>
                    <a:ext uri="{9D8B030D-6E8A-4147-A177-3AD203B41FA5}">
                      <a16:colId xmlns:a16="http://schemas.microsoft.com/office/drawing/2014/main" val="99750195"/>
                    </a:ext>
                  </a:extLst>
                </a:gridCol>
                <a:gridCol w="801761">
                  <a:extLst>
                    <a:ext uri="{9D8B030D-6E8A-4147-A177-3AD203B41FA5}">
                      <a16:colId xmlns:a16="http://schemas.microsoft.com/office/drawing/2014/main" val="349735794"/>
                    </a:ext>
                  </a:extLst>
                </a:gridCol>
                <a:gridCol w="1046235">
                  <a:extLst>
                    <a:ext uri="{9D8B030D-6E8A-4147-A177-3AD203B41FA5}">
                      <a16:colId xmlns:a16="http://schemas.microsoft.com/office/drawing/2014/main" val="829955865"/>
                    </a:ext>
                  </a:extLst>
                </a:gridCol>
                <a:gridCol w="782509">
                  <a:extLst>
                    <a:ext uri="{9D8B030D-6E8A-4147-A177-3AD203B41FA5}">
                      <a16:colId xmlns:a16="http://schemas.microsoft.com/office/drawing/2014/main" val="2077699585"/>
                    </a:ext>
                  </a:extLst>
                </a:gridCol>
                <a:gridCol w="881647">
                  <a:extLst>
                    <a:ext uri="{9D8B030D-6E8A-4147-A177-3AD203B41FA5}">
                      <a16:colId xmlns:a16="http://schemas.microsoft.com/office/drawing/2014/main" val="2990211087"/>
                    </a:ext>
                  </a:extLst>
                </a:gridCol>
                <a:gridCol w="1202158">
                  <a:extLst>
                    <a:ext uri="{9D8B030D-6E8A-4147-A177-3AD203B41FA5}">
                      <a16:colId xmlns:a16="http://schemas.microsoft.com/office/drawing/2014/main" val="4085617905"/>
                    </a:ext>
                  </a:extLst>
                </a:gridCol>
                <a:gridCol w="709361">
                  <a:extLst>
                    <a:ext uri="{9D8B030D-6E8A-4147-A177-3AD203B41FA5}">
                      <a16:colId xmlns:a16="http://schemas.microsoft.com/office/drawing/2014/main" val="564330120"/>
                    </a:ext>
                  </a:extLst>
                </a:gridCol>
                <a:gridCol w="662198">
                  <a:extLst>
                    <a:ext uri="{9D8B030D-6E8A-4147-A177-3AD203B41FA5}">
                      <a16:colId xmlns:a16="http://schemas.microsoft.com/office/drawing/2014/main" val="459181330"/>
                    </a:ext>
                  </a:extLst>
                </a:gridCol>
              </a:tblGrid>
              <a:tr h="708791">
                <a:tc>
                  <a:txBody>
                    <a:bodyPr/>
                    <a:lstStyle/>
                    <a:p>
                      <a:pPr marL="0" marR="0" algn="just">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0693055"/>
                  </a:ext>
                </a:extLst>
              </a:tr>
              <a:tr h="708791">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Raising awareness among young people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96.0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4131329"/>
                  </a:ext>
                </a:extLst>
              </a:tr>
              <a:tr h="1048099">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Involve community leaders (village leaders, imams, etc.)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87.8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81.6</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96.5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86.3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88.8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19269"/>
                  </a:ext>
                </a:extLst>
              </a:tr>
              <a:tr h="708791">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Create community prevention Committees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85.3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82.7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46080"/>
                  </a:ext>
                </a:extLst>
              </a:tr>
              <a:tr h="1048099">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Denounce community members involved in terrorism</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67.6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77.2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63.9</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4209687"/>
                  </a:ext>
                </a:extLst>
              </a:tr>
              <a:tr h="510891">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Nothing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4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400" dirty="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400" dirty="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3875238"/>
                  </a:ext>
                </a:extLst>
              </a:tr>
              <a:tr h="510891">
                <a:tc>
                  <a:txBody>
                    <a:bodyPr/>
                    <a:lstStyle/>
                    <a:p>
                      <a:pPr marL="0" marR="0" algn="l">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4167882"/>
                  </a:ext>
                </a:extLst>
              </a:tr>
            </a:tbl>
          </a:graphicData>
        </a:graphic>
      </p:graphicFrame>
      <p:sp>
        <p:nvSpPr>
          <p:cNvPr id="5" name="Rectangle: Rounded Corners 4">
            <a:extLst>
              <a:ext uri="{FF2B5EF4-FFF2-40B4-BE49-F238E27FC236}">
                <a16:creationId xmlns:a16="http://schemas.microsoft.com/office/drawing/2014/main" id="{5C0AB6FB-C6E1-8134-D963-076EED07AEB7}"/>
              </a:ext>
            </a:extLst>
          </p:cNvPr>
          <p:cNvSpPr/>
          <p:nvPr/>
        </p:nvSpPr>
        <p:spPr>
          <a:xfrm flipH="1">
            <a:off x="9439834" y="1075765"/>
            <a:ext cx="2752165" cy="56217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One informant said: </a:t>
            </a:r>
            <a:r>
              <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“The border patrol team should be [intensified], the securities should be equipped with the necessary logistics, and there should be more refresher training for the security. Because the number [of] months used to train them is inadequate. They should also be provided with means of transport… one way is to recruit more security personnel to augment their number…”</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dirty="0"/>
          </a:p>
        </p:txBody>
      </p:sp>
    </p:spTree>
    <p:extLst>
      <p:ext uri="{BB962C8B-B14F-4D97-AF65-F5344CB8AC3E}">
        <p14:creationId xmlns:p14="http://schemas.microsoft.com/office/powerpoint/2010/main" val="425055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1BE21-44EA-3D93-FA5C-46593FC22B3C}"/>
              </a:ext>
            </a:extLst>
          </p:cNvPr>
          <p:cNvSpPr>
            <a:spLocks noGrp="1"/>
          </p:cNvSpPr>
          <p:nvPr>
            <p:ph type="title"/>
          </p:nvPr>
        </p:nvSpPr>
        <p:spPr>
          <a:xfrm>
            <a:off x="457200" y="138546"/>
            <a:ext cx="10896600" cy="706582"/>
          </a:xfrm>
          <a:solidFill>
            <a:schemeClr val="accent1"/>
          </a:solidFill>
        </p:spPr>
        <p:txBody>
          <a:bodyPr>
            <a:normAutofit/>
          </a:bodyPr>
          <a:lstStyle/>
          <a:p>
            <a:r>
              <a:rPr lang="en-GB" sz="3600" dirty="0">
                <a:solidFill>
                  <a:schemeClr val="bg1"/>
                </a:solidFill>
                <a:effectLst/>
                <a:latin typeface="Times New Roman" panose="02020603050405020304" pitchFamily="18" charset="0"/>
                <a:ea typeface="Times New Roman" panose="02020603050405020304" pitchFamily="18" charset="0"/>
              </a:rPr>
              <a:t>Perceptions on feeling safe in</a:t>
            </a:r>
            <a:r>
              <a:rPr lang="en-GB" sz="3600" b="0" i="0" dirty="0">
                <a:solidFill>
                  <a:schemeClr val="bg1"/>
                </a:solidFill>
                <a:effectLst/>
                <a:latin typeface="TimesNewRomanPSMT"/>
                <a:ea typeface="Times New Roman" panose="02020603050405020304" pitchFamily="18" charset="0"/>
                <a:cs typeface="TimesNewRomanPSMT"/>
              </a:rPr>
              <a:t> communities</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847AD131-E39F-BDFC-3F7E-883C82E8A442}"/>
              </a:ext>
            </a:extLst>
          </p:cNvPr>
          <p:cNvGraphicFramePr>
            <a:graphicFrameLocks noGrp="1"/>
          </p:cNvGraphicFramePr>
          <p:nvPr>
            <p:ph idx="1"/>
          </p:nvPr>
        </p:nvGraphicFramePr>
        <p:xfrm>
          <a:off x="180109" y="706579"/>
          <a:ext cx="8561172" cy="6029966"/>
        </p:xfrm>
        <a:graphic>
          <a:graphicData uri="http://schemas.openxmlformats.org/drawingml/2006/table">
            <a:tbl>
              <a:tblPr firstRow="1" firstCol="1" bandRow="1"/>
              <a:tblGrid>
                <a:gridCol w="2231343">
                  <a:extLst>
                    <a:ext uri="{9D8B030D-6E8A-4147-A177-3AD203B41FA5}">
                      <a16:colId xmlns:a16="http://schemas.microsoft.com/office/drawing/2014/main" val="1871621889"/>
                    </a:ext>
                  </a:extLst>
                </a:gridCol>
                <a:gridCol w="1529447">
                  <a:extLst>
                    <a:ext uri="{9D8B030D-6E8A-4147-A177-3AD203B41FA5}">
                      <a16:colId xmlns:a16="http://schemas.microsoft.com/office/drawing/2014/main" val="2692591559"/>
                    </a:ext>
                  </a:extLst>
                </a:gridCol>
                <a:gridCol w="1741488">
                  <a:extLst>
                    <a:ext uri="{9D8B030D-6E8A-4147-A177-3AD203B41FA5}">
                      <a16:colId xmlns:a16="http://schemas.microsoft.com/office/drawing/2014/main" val="875870555"/>
                    </a:ext>
                  </a:extLst>
                </a:gridCol>
                <a:gridCol w="1529447">
                  <a:extLst>
                    <a:ext uri="{9D8B030D-6E8A-4147-A177-3AD203B41FA5}">
                      <a16:colId xmlns:a16="http://schemas.microsoft.com/office/drawing/2014/main" val="3462035027"/>
                    </a:ext>
                  </a:extLst>
                </a:gridCol>
                <a:gridCol w="1529447">
                  <a:extLst>
                    <a:ext uri="{9D8B030D-6E8A-4147-A177-3AD203B41FA5}">
                      <a16:colId xmlns:a16="http://schemas.microsoft.com/office/drawing/2014/main" val="2840045867"/>
                    </a:ext>
                  </a:extLst>
                </a:gridCol>
              </a:tblGrid>
              <a:tr h="748281">
                <a:tc>
                  <a:txBody>
                    <a:bodyPr/>
                    <a:lstStyle/>
                    <a:p>
                      <a:pPr marL="0" marR="0">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Yes- safe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Somehow safe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Not feel safe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429392"/>
                  </a:ext>
                </a:extLst>
              </a:tr>
              <a:tr h="478600">
                <a:tc>
                  <a:txBody>
                    <a:bodyPr/>
                    <a:lstStyle/>
                    <a:p>
                      <a:pPr marL="0" marR="0">
                        <a:lnSpc>
                          <a:spcPct val="107000"/>
                        </a:lnSpc>
                        <a:spcBef>
                          <a:spcPts val="0"/>
                        </a:spcBef>
                        <a:spcAft>
                          <a:spcPts val="0"/>
                        </a:spcAft>
                      </a:pP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Paga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0985706"/>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Kulungugu</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3362847"/>
                  </a:ext>
                </a:extLst>
              </a:tr>
              <a:tr h="478600">
                <a:tc>
                  <a:txBody>
                    <a:bodyPr/>
                    <a:lstStyle/>
                    <a:p>
                      <a:pPr marL="0" marR="0">
                        <a:lnSpc>
                          <a:spcPct val="107000"/>
                        </a:lnSpc>
                        <a:spcBef>
                          <a:spcPts val="0"/>
                        </a:spcBef>
                        <a:spcAft>
                          <a:spcPts val="0"/>
                        </a:spcAft>
                      </a:pP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Namoo</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58.4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3947253"/>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Mognori</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41.5</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116318"/>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Pulumankon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256130"/>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Pusiga</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40.6</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9432326"/>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28.7</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33.4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0226399"/>
                  </a:ext>
                </a:extLst>
              </a:tr>
              <a:tr h="478600">
                <a:tc gridSpan="5">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chi2(10) = 214.9805   </a:t>
                      </a: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0.000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47244745"/>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Male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40.4</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30.8</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8442411"/>
                  </a:ext>
                </a:extLst>
              </a:tr>
              <a:tr h="478600">
                <a:tc>
                  <a:txBody>
                    <a:bodyPr/>
                    <a:lstStyle/>
                    <a:p>
                      <a:pPr marL="0" marR="0">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Female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35.1</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9192326"/>
                  </a:ext>
                </a:extLst>
              </a:tr>
              <a:tr h="478600">
                <a:tc gridSpan="5">
                  <a:txBody>
                    <a:bodyPr/>
                    <a:lstStyle/>
                    <a:p>
                      <a:pPr marL="0" marR="0" algn="ctr">
                        <a:lnSpc>
                          <a:spcPct val="107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chi2(2) =   6.4586   </a:t>
                      </a: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0.040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0722769"/>
                  </a:ext>
                </a:extLst>
              </a:tr>
            </a:tbl>
          </a:graphicData>
        </a:graphic>
      </p:graphicFrame>
      <p:sp>
        <p:nvSpPr>
          <p:cNvPr id="5" name="Rectangle: Rounded Corners 4">
            <a:extLst>
              <a:ext uri="{FF2B5EF4-FFF2-40B4-BE49-F238E27FC236}">
                <a16:creationId xmlns:a16="http://schemas.microsoft.com/office/drawing/2014/main" id="{CB52BDF2-13F0-D126-5B14-DD19879B4819}"/>
              </a:ext>
            </a:extLst>
          </p:cNvPr>
          <p:cNvSpPr/>
          <p:nvPr/>
        </p:nvSpPr>
        <p:spPr>
          <a:xfrm>
            <a:off x="8853055" y="689488"/>
            <a:ext cx="3158836" cy="6012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One key informant mentioned this: “The community is not all that safe… So, the people here and those in Togo are almost same people just that the border separates them. … festive occasions like naming ceremonies, weddings and the like, and such communities are experiencing threats.”  </a:t>
            </a:r>
            <a:endPar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US" dirty="0"/>
          </a:p>
        </p:txBody>
      </p:sp>
    </p:spTree>
    <p:extLst>
      <p:ext uri="{BB962C8B-B14F-4D97-AF65-F5344CB8AC3E}">
        <p14:creationId xmlns:p14="http://schemas.microsoft.com/office/powerpoint/2010/main" val="723114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F4C7E-987C-4B98-11E0-8F0F43E1DBCD}"/>
              </a:ext>
            </a:extLst>
          </p:cNvPr>
          <p:cNvSpPr>
            <a:spLocks noGrp="1"/>
          </p:cNvSpPr>
          <p:nvPr>
            <p:ph type="title"/>
          </p:nvPr>
        </p:nvSpPr>
        <p:spPr>
          <a:xfrm>
            <a:off x="424070" y="187420"/>
            <a:ext cx="10903226" cy="745405"/>
          </a:xfrm>
          <a:solidFill>
            <a:schemeClr val="accent1"/>
          </a:solidFill>
        </p:spPr>
        <p:txBody>
          <a:bodyPr>
            <a:normAutofit/>
          </a:bodyPr>
          <a:lstStyle/>
          <a:p>
            <a:pPr marL="0" indent="0">
              <a:buNone/>
            </a:pPr>
            <a:r>
              <a:rPr lang="en-GB" sz="3600" dirty="0">
                <a:solidFill>
                  <a:schemeClr val="bg1"/>
                </a:solidFill>
                <a:effectLst/>
                <a:latin typeface="Times New Roman" panose="02020603050405020304" pitchFamily="18" charset="0"/>
                <a:ea typeface="Times New Roman" panose="02020603050405020304" pitchFamily="18" charset="0"/>
              </a:rPr>
              <a:t>Means of communication with the border authorities</a:t>
            </a:r>
            <a:endParaRPr lang="en-US" sz="3600" dirty="0">
              <a:solidFill>
                <a:schemeClr val="bg1"/>
              </a:solidFill>
              <a:effectLst/>
              <a:latin typeface="Times New Roman" panose="02020603050405020304" pitchFamily="18" charset="0"/>
              <a:ea typeface="Times New Roman" panose="02020603050405020304" pitchFamily="18" charset="0"/>
            </a:endParaRPr>
          </a:p>
        </p:txBody>
      </p:sp>
      <p:graphicFrame>
        <p:nvGraphicFramePr>
          <p:cNvPr id="4" name="Table 3">
            <a:extLst>
              <a:ext uri="{FF2B5EF4-FFF2-40B4-BE49-F238E27FC236}">
                <a16:creationId xmlns:a16="http://schemas.microsoft.com/office/drawing/2014/main" id="{F8D5A5A2-0057-DFB7-937D-91CFFD5DBB13}"/>
              </a:ext>
            </a:extLst>
          </p:cNvPr>
          <p:cNvGraphicFramePr>
            <a:graphicFrameLocks noGrp="1"/>
          </p:cNvGraphicFramePr>
          <p:nvPr>
            <p:extLst>
              <p:ext uri="{D42A27DB-BD31-4B8C-83A1-F6EECF244321}">
                <p14:modId xmlns:p14="http://schemas.microsoft.com/office/powerpoint/2010/main" val="1183021577"/>
              </p:ext>
            </p:extLst>
          </p:nvPr>
        </p:nvGraphicFramePr>
        <p:xfrm>
          <a:off x="564418" y="1290917"/>
          <a:ext cx="10523750" cy="5400828"/>
        </p:xfrm>
        <a:graphic>
          <a:graphicData uri="http://schemas.openxmlformats.org/drawingml/2006/table">
            <a:tbl>
              <a:tblPr firstRow="1" firstCol="1" bandRow="1"/>
              <a:tblGrid>
                <a:gridCol w="2340421">
                  <a:extLst>
                    <a:ext uri="{9D8B030D-6E8A-4147-A177-3AD203B41FA5}">
                      <a16:colId xmlns:a16="http://schemas.microsoft.com/office/drawing/2014/main" val="999134260"/>
                    </a:ext>
                  </a:extLst>
                </a:gridCol>
                <a:gridCol w="1094731">
                  <a:extLst>
                    <a:ext uri="{9D8B030D-6E8A-4147-A177-3AD203B41FA5}">
                      <a16:colId xmlns:a16="http://schemas.microsoft.com/office/drawing/2014/main" val="468235020"/>
                    </a:ext>
                  </a:extLst>
                </a:gridCol>
                <a:gridCol w="1385790">
                  <a:extLst>
                    <a:ext uri="{9D8B030D-6E8A-4147-A177-3AD203B41FA5}">
                      <a16:colId xmlns:a16="http://schemas.microsoft.com/office/drawing/2014/main" val="2104429529"/>
                    </a:ext>
                  </a:extLst>
                </a:gridCol>
                <a:gridCol w="1036084">
                  <a:extLst>
                    <a:ext uri="{9D8B030D-6E8A-4147-A177-3AD203B41FA5}">
                      <a16:colId xmlns:a16="http://schemas.microsoft.com/office/drawing/2014/main" val="3629478754"/>
                    </a:ext>
                  </a:extLst>
                </a:gridCol>
                <a:gridCol w="1168582">
                  <a:extLst>
                    <a:ext uri="{9D8B030D-6E8A-4147-A177-3AD203B41FA5}">
                      <a16:colId xmlns:a16="http://schemas.microsoft.com/office/drawing/2014/main" val="4234322613"/>
                    </a:ext>
                  </a:extLst>
                </a:gridCol>
                <a:gridCol w="1593224">
                  <a:extLst>
                    <a:ext uri="{9D8B030D-6E8A-4147-A177-3AD203B41FA5}">
                      <a16:colId xmlns:a16="http://schemas.microsoft.com/office/drawing/2014/main" val="2535775212"/>
                    </a:ext>
                  </a:extLst>
                </a:gridCol>
                <a:gridCol w="952459">
                  <a:extLst>
                    <a:ext uri="{9D8B030D-6E8A-4147-A177-3AD203B41FA5}">
                      <a16:colId xmlns:a16="http://schemas.microsoft.com/office/drawing/2014/main" val="4053666684"/>
                    </a:ext>
                  </a:extLst>
                </a:gridCol>
                <a:gridCol w="952459">
                  <a:extLst>
                    <a:ext uri="{9D8B030D-6E8A-4147-A177-3AD203B41FA5}">
                      <a16:colId xmlns:a16="http://schemas.microsoft.com/office/drawing/2014/main" val="4131967970"/>
                    </a:ext>
                  </a:extLst>
                </a:gridCol>
              </a:tblGrid>
              <a:tr h="900138">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ommunication tools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3892421"/>
                  </a:ext>
                </a:extLst>
              </a:tr>
              <a:tr h="900138">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Phone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6040923"/>
                  </a:ext>
                </a:extLst>
              </a:tr>
              <a:tr h="900138">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Radio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7903641"/>
                  </a:ext>
                </a:extLst>
              </a:tr>
              <a:tr h="900138">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In-person meeting</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dirty="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62.1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78.1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175230"/>
                  </a:ext>
                </a:extLst>
              </a:tr>
              <a:tr h="900138">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village Assembly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66.3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818251"/>
                  </a:ext>
                </a:extLst>
              </a:tr>
              <a:tr h="900138">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dirty="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4436172"/>
                  </a:ext>
                </a:extLst>
              </a:tr>
            </a:tbl>
          </a:graphicData>
        </a:graphic>
      </p:graphicFrame>
    </p:spTree>
    <p:extLst>
      <p:ext uri="{BB962C8B-B14F-4D97-AF65-F5344CB8AC3E}">
        <p14:creationId xmlns:p14="http://schemas.microsoft.com/office/powerpoint/2010/main" val="926836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E4603D5-AB4F-F731-CD54-1B527E32880E}"/>
              </a:ext>
            </a:extLst>
          </p:cNvPr>
          <p:cNvSpPr>
            <a:spLocks noGrp="1"/>
          </p:cNvSpPr>
          <p:nvPr>
            <p:ph type="title"/>
          </p:nvPr>
        </p:nvSpPr>
        <p:spPr>
          <a:xfrm>
            <a:off x="838199" y="365126"/>
            <a:ext cx="10887635" cy="495486"/>
          </a:xfrm>
          <a:solidFill>
            <a:schemeClr val="accent1"/>
          </a:solidFill>
        </p:spPr>
        <p:txBody>
          <a:bodyPr>
            <a:normAutofit fontScale="90000"/>
          </a:bodyPr>
          <a:lstStyle/>
          <a:p>
            <a:r>
              <a:rPr lang="en-US" sz="44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Preferred communication Tools </a:t>
            </a:r>
            <a:endParaRPr lang="en-US" dirty="0">
              <a:solidFill>
                <a:schemeClr val="bg1"/>
              </a:solidFill>
            </a:endParaRPr>
          </a:p>
        </p:txBody>
      </p:sp>
      <p:graphicFrame>
        <p:nvGraphicFramePr>
          <p:cNvPr id="5" name="Content Placeholder 4">
            <a:extLst>
              <a:ext uri="{FF2B5EF4-FFF2-40B4-BE49-F238E27FC236}">
                <a16:creationId xmlns:a16="http://schemas.microsoft.com/office/drawing/2014/main" id="{F28FC7FF-5382-03C0-3E61-FE0A382E1E27}"/>
              </a:ext>
            </a:extLst>
          </p:cNvPr>
          <p:cNvGraphicFramePr>
            <a:graphicFrameLocks noGrp="1"/>
          </p:cNvGraphicFramePr>
          <p:nvPr>
            <p:ph idx="1"/>
          </p:nvPr>
        </p:nvGraphicFramePr>
        <p:xfrm>
          <a:off x="179293" y="928471"/>
          <a:ext cx="11694457" cy="5483515"/>
        </p:xfrm>
        <a:graphic>
          <a:graphicData uri="http://schemas.openxmlformats.org/drawingml/2006/table">
            <a:tbl>
              <a:tblPr firstRow="1" firstCol="1" bandRow="1"/>
              <a:tblGrid>
                <a:gridCol w="2389596">
                  <a:extLst>
                    <a:ext uri="{9D8B030D-6E8A-4147-A177-3AD203B41FA5}">
                      <a16:colId xmlns:a16="http://schemas.microsoft.com/office/drawing/2014/main" val="1971569928"/>
                    </a:ext>
                  </a:extLst>
                </a:gridCol>
                <a:gridCol w="1218316">
                  <a:extLst>
                    <a:ext uri="{9D8B030D-6E8A-4147-A177-3AD203B41FA5}">
                      <a16:colId xmlns:a16="http://schemas.microsoft.com/office/drawing/2014/main" val="3770639258"/>
                    </a:ext>
                  </a:extLst>
                </a:gridCol>
                <a:gridCol w="1481023">
                  <a:extLst>
                    <a:ext uri="{9D8B030D-6E8A-4147-A177-3AD203B41FA5}">
                      <a16:colId xmlns:a16="http://schemas.microsoft.com/office/drawing/2014/main" val="1241168703"/>
                    </a:ext>
                  </a:extLst>
                </a:gridCol>
                <a:gridCol w="1218316">
                  <a:extLst>
                    <a:ext uri="{9D8B030D-6E8A-4147-A177-3AD203B41FA5}">
                      <a16:colId xmlns:a16="http://schemas.microsoft.com/office/drawing/2014/main" val="599887241"/>
                    </a:ext>
                  </a:extLst>
                </a:gridCol>
                <a:gridCol w="1248144">
                  <a:extLst>
                    <a:ext uri="{9D8B030D-6E8A-4147-A177-3AD203B41FA5}">
                      <a16:colId xmlns:a16="http://schemas.microsoft.com/office/drawing/2014/main" val="4126902833"/>
                    </a:ext>
                  </a:extLst>
                </a:gridCol>
                <a:gridCol w="1702430">
                  <a:extLst>
                    <a:ext uri="{9D8B030D-6E8A-4147-A177-3AD203B41FA5}">
                      <a16:colId xmlns:a16="http://schemas.microsoft.com/office/drawing/2014/main" val="1464272263"/>
                    </a:ext>
                  </a:extLst>
                </a:gridCol>
                <a:gridCol w="1218316">
                  <a:extLst>
                    <a:ext uri="{9D8B030D-6E8A-4147-A177-3AD203B41FA5}">
                      <a16:colId xmlns:a16="http://schemas.microsoft.com/office/drawing/2014/main" val="327730627"/>
                    </a:ext>
                  </a:extLst>
                </a:gridCol>
                <a:gridCol w="1218316">
                  <a:extLst>
                    <a:ext uri="{9D8B030D-6E8A-4147-A177-3AD203B41FA5}">
                      <a16:colId xmlns:a16="http://schemas.microsoft.com/office/drawing/2014/main" val="3097435021"/>
                    </a:ext>
                  </a:extLst>
                </a:gridCol>
              </a:tblGrid>
              <a:tr h="1290474">
                <a:tc>
                  <a:txBody>
                    <a:bodyPr/>
                    <a:lstStyle/>
                    <a:p>
                      <a:pPr marL="0" marR="0" algn="just">
                        <a:lnSpc>
                          <a:spcPct val="107000"/>
                        </a:lnSpc>
                        <a:spcBef>
                          <a:spcPts val="0"/>
                        </a:spcBef>
                        <a:spcAft>
                          <a:spcPts val="0"/>
                        </a:spcAf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0487192"/>
                  </a:ext>
                </a:extLst>
              </a:tr>
              <a:tr h="482373">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Phone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90.1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96.2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7812533"/>
                  </a:ext>
                </a:extLst>
              </a:tr>
              <a:tr h="482373">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TV</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505583"/>
                  </a:ext>
                </a:extLst>
              </a:tr>
              <a:tr h="482373">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SMS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7990367"/>
                  </a:ext>
                </a:extLst>
              </a:tr>
              <a:tr h="482373">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Radio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9555272"/>
                  </a:ext>
                </a:extLst>
              </a:tr>
              <a:tr h="87154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In-person meeting</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65.4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79.2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81.6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929763"/>
                  </a:ext>
                </a:extLst>
              </a:tr>
              <a:tr h="87154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village Assembly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63.8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83.0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46.2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0424052"/>
                  </a:ext>
                </a:extLst>
              </a:tr>
              <a:tr h="482373">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pPr>
                      <a:endParaRPr lang="en-US" sz="2800">
                        <a:effectLst/>
                        <a:latin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1181233"/>
                  </a:ext>
                </a:extLst>
              </a:tr>
            </a:tbl>
          </a:graphicData>
        </a:graphic>
      </p:graphicFrame>
    </p:spTree>
    <p:extLst>
      <p:ext uri="{BB962C8B-B14F-4D97-AF65-F5344CB8AC3E}">
        <p14:creationId xmlns:p14="http://schemas.microsoft.com/office/powerpoint/2010/main" val="3634910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6506A-C486-56FF-9043-701008C17470}"/>
              </a:ext>
            </a:extLst>
          </p:cNvPr>
          <p:cNvSpPr>
            <a:spLocks noGrp="1"/>
          </p:cNvSpPr>
          <p:nvPr>
            <p:ph type="title"/>
          </p:nvPr>
        </p:nvSpPr>
        <p:spPr>
          <a:xfrm>
            <a:off x="357809" y="304800"/>
            <a:ext cx="11476748" cy="376237"/>
          </a:xfrm>
          <a:solidFill>
            <a:schemeClr val="accent1"/>
          </a:solidFill>
        </p:spPr>
        <p:txBody>
          <a:bodyPr>
            <a:normAutofit fontScale="90000"/>
          </a:bodyPr>
          <a:lstStyle/>
          <a:p>
            <a:pPr algn="ctr"/>
            <a:r>
              <a:rPr lang="en-US" dirty="0">
                <a:solidFill>
                  <a:schemeClr val="bg1"/>
                </a:solidFill>
              </a:rPr>
              <a:t>INTRODUCTION</a:t>
            </a:r>
          </a:p>
        </p:txBody>
      </p:sp>
      <p:sp>
        <p:nvSpPr>
          <p:cNvPr id="3" name="Content Placeholder 2">
            <a:extLst>
              <a:ext uri="{FF2B5EF4-FFF2-40B4-BE49-F238E27FC236}">
                <a16:creationId xmlns:a16="http://schemas.microsoft.com/office/drawing/2014/main" id="{74D2C9D1-D117-C594-D2E1-8A84B32C0B02}"/>
              </a:ext>
            </a:extLst>
          </p:cNvPr>
          <p:cNvSpPr>
            <a:spLocks noGrp="1"/>
          </p:cNvSpPr>
          <p:nvPr>
            <p:ph idx="1"/>
          </p:nvPr>
        </p:nvSpPr>
        <p:spPr>
          <a:xfrm>
            <a:off x="357809" y="800304"/>
            <a:ext cx="11582400" cy="5872163"/>
          </a:xfrm>
        </p:spPr>
        <p:txBody>
          <a:bodyPr>
            <a:normAutofit fontScale="70000" lnSpcReduction="20000"/>
          </a:bodyPr>
          <a:lstStyle/>
          <a:p>
            <a:pPr algn="just">
              <a:lnSpc>
                <a:spcPct val="107000"/>
              </a:lnSpc>
              <a:spcAft>
                <a:spcPts val="800"/>
              </a:spcAft>
            </a:pPr>
            <a:r>
              <a:rPr lang="en-GB" sz="2800" u="sng" dirty="0">
                <a:latin typeface="Gill Sans MT" panose="020B0502020104020203" pitchFamily="34" charset="0"/>
                <a:cs typeface="Times New Roman"/>
              </a:rPr>
              <a:t>Aims and Objectives</a:t>
            </a:r>
          </a:p>
          <a:p>
            <a:pPr marL="342900" indent="-342900" algn="just">
              <a:lnSpc>
                <a:spcPct val="107000"/>
              </a:lnSpc>
              <a:spcAft>
                <a:spcPts val="800"/>
              </a:spcAft>
              <a:buFont typeface="Arial" panose="020B0604020202020204" pitchFamily="34" charset="0"/>
              <a:buChar char="•"/>
            </a:pPr>
            <a:r>
              <a:rPr lang="en-GB" sz="2800" dirty="0">
                <a:latin typeface="Gill Sans MT" panose="020B0502020104020203" pitchFamily="34" charset="0"/>
                <a:cs typeface="Times New Roman"/>
              </a:rPr>
              <a:t>Access the perception of people living in border communities about security</a:t>
            </a:r>
          </a:p>
          <a:p>
            <a:pPr marL="342900" indent="-342900" algn="just">
              <a:lnSpc>
                <a:spcPct val="107000"/>
              </a:lnSpc>
              <a:spcAft>
                <a:spcPts val="800"/>
              </a:spcAft>
              <a:buFont typeface="Arial" panose="020B0604020202020204" pitchFamily="34" charset="0"/>
              <a:buChar char="•"/>
            </a:pPr>
            <a:r>
              <a:rPr lang="en-GB" sz="2800" dirty="0">
                <a:latin typeface="Gill Sans MT" panose="020B0502020104020203" pitchFamily="34" charset="0"/>
                <a:cs typeface="Times New Roman"/>
              </a:rPr>
              <a:t>Examine border communities level of involvement in security</a:t>
            </a:r>
          </a:p>
          <a:p>
            <a:pPr marL="342900" indent="-342900" algn="just">
              <a:lnSpc>
                <a:spcPct val="107000"/>
              </a:lnSpc>
              <a:spcAft>
                <a:spcPts val="800"/>
              </a:spcAft>
              <a:buFont typeface="Arial" panose="020B0604020202020204" pitchFamily="34" charset="0"/>
              <a:buChar char="•"/>
            </a:pPr>
            <a:r>
              <a:rPr lang="en-GB" sz="2800" dirty="0">
                <a:latin typeface="Gill Sans MT" panose="020B0502020104020203" pitchFamily="34" charset="0"/>
                <a:cs typeface="Times New Roman"/>
              </a:rPr>
              <a:t>Evaluate the level of vulnerability to risk factors such as poverty, violent extremism and community instability</a:t>
            </a:r>
          </a:p>
          <a:p>
            <a:pPr algn="just">
              <a:lnSpc>
                <a:spcPct val="107000"/>
              </a:lnSpc>
              <a:spcAft>
                <a:spcPts val="800"/>
              </a:spcAft>
            </a:pPr>
            <a:r>
              <a:rPr lang="en-GB" sz="2800" u="sng" dirty="0">
                <a:latin typeface="Gill Sans MT" panose="020B0502020104020203" pitchFamily="34" charset="0"/>
                <a:cs typeface="Times New Roman"/>
              </a:rPr>
              <a:t>Six Border Communities </a:t>
            </a: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Paga</a:t>
            </a:r>
            <a:endParaRPr lang="en-GB" sz="2800" dirty="0">
              <a:latin typeface="Gill Sans MT" panose="020B0502020104020203" pitchFamily="34" charset="0"/>
              <a:cs typeface="Times New Roman"/>
            </a:endParaRP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Kulungugu</a:t>
            </a:r>
            <a:endParaRPr lang="en-GB" sz="2800" dirty="0">
              <a:latin typeface="Gill Sans MT" panose="020B0502020104020203" pitchFamily="34" charset="0"/>
              <a:cs typeface="Times New Roman"/>
            </a:endParaRP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Namoo</a:t>
            </a:r>
            <a:endParaRPr lang="en-GB" sz="2800" dirty="0">
              <a:latin typeface="Gill Sans MT" panose="020B0502020104020203" pitchFamily="34" charset="0"/>
              <a:cs typeface="Times New Roman"/>
            </a:endParaRP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Mognori</a:t>
            </a:r>
            <a:endParaRPr lang="en-GB" sz="2800" dirty="0">
              <a:latin typeface="Gill Sans MT" panose="020B0502020104020203" pitchFamily="34" charset="0"/>
              <a:cs typeface="Times New Roman"/>
            </a:endParaRP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Pulmakom</a:t>
            </a:r>
            <a:endParaRPr lang="en-GB" sz="2800" dirty="0">
              <a:latin typeface="Gill Sans MT" panose="020B0502020104020203" pitchFamily="34" charset="0"/>
              <a:cs typeface="Times New Roman"/>
            </a:endParaRPr>
          </a:p>
          <a:p>
            <a:pPr marL="342900" indent="-342900" algn="just">
              <a:lnSpc>
                <a:spcPct val="107000"/>
              </a:lnSpc>
              <a:spcAft>
                <a:spcPts val="800"/>
              </a:spcAft>
              <a:buFont typeface="Arial" panose="020B0604020202020204" pitchFamily="34" charset="0"/>
              <a:buChar char="•"/>
            </a:pPr>
            <a:r>
              <a:rPr lang="en-GB" sz="2800" dirty="0" err="1">
                <a:latin typeface="Gill Sans MT" panose="020B0502020104020203" pitchFamily="34" charset="0"/>
                <a:cs typeface="Times New Roman"/>
              </a:rPr>
              <a:t>Pusiga</a:t>
            </a:r>
            <a:endParaRPr lang="en-GB" sz="2800" dirty="0">
              <a:latin typeface="Gill Sans MT" panose="020B0502020104020203" pitchFamily="34" charset="0"/>
              <a:cs typeface="Times New Roman"/>
            </a:endParaRPr>
          </a:p>
        </p:txBody>
      </p:sp>
      <p:pic>
        <p:nvPicPr>
          <p:cNvPr id="4" name="Picture Placeholder 41" descr="Logo&#10;&#10;Description automatically generated with low confidence">
            <a:extLst>
              <a:ext uri="{FF2B5EF4-FFF2-40B4-BE49-F238E27FC236}">
                <a16:creationId xmlns:a16="http://schemas.microsoft.com/office/drawing/2014/main" id="{C15B599F-B771-7795-3D91-60302BB63900}"/>
              </a:ext>
            </a:extLst>
          </p:cNvPr>
          <p:cNvPicPr>
            <a:picLocks noChangeAspect="1"/>
          </p:cNvPicPr>
          <p:nvPr/>
        </p:nvPicPr>
        <p:blipFill rotWithShape="1">
          <a:blip r:embed="rId2"/>
          <a:srcRect t="307" b="307"/>
          <a:stretch>
            <a:fillRect/>
          </a:stretch>
        </p:blipFill>
        <p:spPr>
          <a:xfrm>
            <a:off x="10381625" y="6096000"/>
            <a:ext cx="1452932" cy="544850"/>
          </a:xfrm>
          <a:prstGeom prst="rect">
            <a:avLst/>
          </a:prstGeom>
        </p:spPr>
      </p:pic>
    </p:spTree>
    <p:extLst>
      <p:ext uri="{BB962C8B-B14F-4D97-AF65-F5344CB8AC3E}">
        <p14:creationId xmlns:p14="http://schemas.microsoft.com/office/powerpoint/2010/main" val="40349289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76468-2ABA-4C9B-047C-D7431802DEE6}"/>
              </a:ext>
            </a:extLst>
          </p:cNvPr>
          <p:cNvSpPr>
            <a:spLocks noGrp="1"/>
          </p:cNvSpPr>
          <p:nvPr>
            <p:ph type="title"/>
          </p:nvPr>
        </p:nvSpPr>
        <p:spPr>
          <a:xfrm>
            <a:off x="838200" y="365126"/>
            <a:ext cx="10515600" cy="774562"/>
          </a:xfrm>
          <a:solidFill>
            <a:schemeClr val="accent1"/>
          </a:solidFill>
        </p:spPr>
        <p:txBody>
          <a:bodyPr/>
          <a:lstStyle/>
          <a:p>
            <a:r>
              <a:rPr lang="en-US" dirty="0">
                <a:solidFill>
                  <a:schemeClr val="bg1"/>
                </a:solidFill>
              </a:rPr>
              <a:t>Security</a:t>
            </a:r>
            <a:r>
              <a:rPr lang="en-US" baseline="0" dirty="0">
                <a:solidFill>
                  <a:schemeClr val="bg1"/>
                </a:solidFill>
              </a:rPr>
              <a:t> personnel</a:t>
            </a:r>
            <a:endParaRPr lang="en-US" dirty="0">
              <a:solidFill>
                <a:schemeClr val="bg1"/>
              </a:solidFill>
            </a:endParaRPr>
          </a:p>
        </p:txBody>
      </p:sp>
      <p:graphicFrame>
        <p:nvGraphicFramePr>
          <p:cNvPr id="4" name="Content Placeholder 3">
            <a:extLst>
              <a:ext uri="{FF2B5EF4-FFF2-40B4-BE49-F238E27FC236}">
                <a16:creationId xmlns:a16="http://schemas.microsoft.com/office/drawing/2014/main" id="{47801B61-AF57-F0E9-12D3-CE6F1001DAB3}"/>
              </a:ext>
            </a:extLst>
          </p:cNvPr>
          <p:cNvGraphicFramePr>
            <a:graphicFrameLocks noGrp="1"/>
          </p:cNvGraphicFramePr>
          <p:nvPr>
            <p:ph idx="1"/>
            <p:extLst>
              <p:ext uri="{D42A27DB-BD31-4B8C-83A1-F6EECF244321}">
                <p14:modId xmlns:p14="http://schemas.microsoft.com/office/powerpoint/2010/main" val="603973096"/>
              </p:ext>
            </p:extLst>
          </p:nvPr>
        </p:nvGraphicFramePr>
        <p:xfrm>
          <a:off x="838200" y="1272209"/>
          <a:ext cx="10346635" cy="49047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58205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C4261-3C78-0AC5-21E4-0F3ABAF979CE}"/>
              </a:ext>
            </a:extLst>
          </p:cNvPr>
          <p:cNvSpPr>
            <a:spLocks noGrp="1"/>
          </p:cNvSpPr>
          <p:nvPr>
            <p:ph type="title"/>
          </p:nvPr>
        </p:nvSpPr>
        <p:spPr>
          <a:xfrm>
            <a:off x="838200" y="242348"/>
            <a:ext cx="10515600" cy="912346"/>
          </a:xfrm>
          <a:solidFill>
            <a:schemeClr val="accent1"/>
          </a:solidFill>
        </p:spPr>
        <p:txBody>
          <a:bodyPr>
            <a:normAutofit fontScale="90000"/>
          </a:bodyPr>
          <a:lstStyle/>
          <a:p>
            <a:pPr marL="0" indent="0">
              <a:buNone/>
            </a:pPr>
            <a:r>
              <a:rPr lang="en-US" sz="4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Perceptions on the existence of alternative routes bypassing the border</a:t>
            </a:r>
          </a:p>
        </p:txBody>
      </p:sp>
      <p:graphicFrame>
        <p:nvGraphicFramePr>
          <p:cNvPr id="4" name="Table 3">
            <a:extLst>
              <a:ext uri="{FF2B5EF4-FFF2-40B4-BE49-F238E27FC236}">
                <a16:creationId xmlns:a16="http://schemas.microsoft.com/office/drawing/2014/main" id="{EB14BB53-3B3A-1113-C896-8A26E8F3809D}"/>
              </a:ext>
            </a:extLst>
          </p:cNvPr>
          <p:cNvGraphicFramePr>
            <a:graphicFrameLocks noGrp="1"/>
          </p:cNvGraphicFramePr>
          <p:nvPr>
            <p:extLst>
              <p:ext uri="{D42A27DB-BD31-4B8C-83A1-F6EECF244321}">
                <p14:modId xmlns:p14="http://schemas.microsoft.com/office/powerpoint/2010/main" val="2806056067"/>
              </p:ext>
            </p:extLst>
          </p:nvPr>
        </p:nvGraphicFramePr>
        <p:xfrm>
          <a:off x="336176" y="1671726"/>
          <a:ext cx="11335872" cy="4714597"/>
        </p:xfrm>
        <a:graphic>
          <a:graphicData uri="http://schemas.openxmlformats.org/drawingml/2006/table">
            <a:tbl>
              <a:tblPr firstRow="1" firstCol="1" bandRow="1"/>
              <a:tblGrid>
                <a:gridCol w="2408785">
                  <a:extLst>
                    <a:ext uri="{9D8B030D-6E8A-4147-A177-3AD203B41FA5}">
                      <a16:colId xmlns:a16="http://schemas.microsoft.com/office/drawing/2014/main" val="2842606933"/>
                    </a:ext>
                  </a:extLst>
                </a:gridCol>
                <a:gridCol w="2624583">
                  <a:extLst>
                    <a:ext uri="{9D8B030D-6E8A-4147-A177-3AD203B41FA5}">
                      <a16:colId xmlns:a16="http://schemas.microsoft.com/office/drawing/2014/main" val="286921813"/>
                    </a:ext>
                  </a:extLst>
                </a:gridCol>
                <a:gridCol w="2729569">
                  <a:extLst>
                    <a:ext uri="{9D8B030D-6E8A-4147-A177-3AD203B41FA5}">
                      <a16:colId xmlns:a16="http://schemas.microsoft.com/office/drawing/2014/main" val="1859017132"/>
                    </a:ext>
                  </a:extLst>
                </a:gridCol>
                <a:gridCol w="2309634">
                  <a:extLst>
                    <a:ext uri="{9D8B030D-6E8A-4147-A177-3AD203B41FA5}">
                      <a16:colId xmlns:a16="http://schemas.microsoft.com/office/drawing/2014/main" val="2484330777"/>
                    </a:ext>
                  </a:extLst>
                </a:gridCol>
                <a:gridCol w="1263301">
                  <a:extLst>
                    <a:ext uri="{9D8B030D-6E8A-4147-A177-3AD203B41FA5}">
                      <a16:colId xmlns:a16="http://schemas.microsoft.com/office/drawing/2014/main" val="3753531404"/>
                    </a:ext>
                  </a:extLst>
                </a:gridCol>
              </a:tblGrid>
              <a:tr h="546287">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Community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Yes-alternative routs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 alternative routs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Don’t know</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344317"/>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1022382"/>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1969979"/>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7511276"/>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90.6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3180390"/>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095785"/>
                  </a:ext>
                </a:extLst>
              </a:tr>
              <a:tr h="546287">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96.7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6889165"/>
                  </a:ext>
                </a:extLst>
              </a:tr>
              <a:tr h="546287">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3898935"/>
                  </a:ext>
                </a:extLst>
              </a:tr>
            </a:tbl>
          </a:graphicData>
        </a:graphic>
      </p:graphicFrame>
    </p:spTree>
    <p:extLst>
      <p:ext uri="{BB962C8B-B14F-4D97-AF65-F5344CB8AC3E}">
        <p14:creationId xmlns:p14="http://schemas.microsoft.com/office/powerpoint/2010/main" val="1898651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2A05B-4565-8F57-C216-123B2D00B1A7}"/>
              </a:ext>
            </a:extLst>
          </p:cNvPr>
          <p:cNvSpPr>
            <a:spLocks noGrp="1"/>
          </p:cNvSpPr>
          <p:nvPr>
            <p:ph type="title"/>
          </p:nvPr>
        </p:nvSpPr>
        <p:spPr>
          <a:xfrm>
            <a:off x="363071" y="134471"/>
            <a:ext cx="10990729" cy="1008528"/>
          </a:xfrm>
          <a:solidFill>
            <a:schemeClr val="accent1"/>
          </a:solidFill>
        </p:spPr>
        <p:txBody>
          <a:bodyPr>
            <a:noAutofit/>
          </a:bodyPr>
          <a:lstStyle/>
          <a:p>
            <a:r>
              <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Frequency of situations where people appear at the borders without identity papers or visas when required</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D492CEC8-7F27-7514-ECC3-F6CBFD826B13}"/>
              </a:ext>
            </a:extLst>
          </p:cNvPr>
          <p:cNvGraphicFramePr>
            <a:graphicFrameLocks noGrp="1"/>
          </p:cNvGraphicFramePr>
          <p:nvPr>
            <p:ph idx="1"/>
            <p:extLst>
              <p:ext uri="{D42A27DB-BD31-4B8C-83A1-F6EECF244321}">
                <p14:modId xmlns:p14="http://schemas.microsoft.com/office/powerpoint/2010/main" val="3053132917"/>
              </p:ext>
            </p:extLst>
          </p:nvPr>
        </p:nvGraphicFramePr>
        <p:xfrm>
          <a:off x="363071" y="1411941"/>
          <a:ext cx="10990730" cy="5002308"/>
        </p:xfrm>
        <a:graphic>
          <a:graphicData uri="http://schemas.openxmlformats.org/drawingml/2006/table">
            <a:tbl>
              <a:tblPr firstRow="1" firstCol="1" bandRow="1"/>
              <a:tblGrid>
                <a:gridCol w="2842702">
                  <a:extLst>
                    <a:ext uri="{9D8B030D-6E8A-4147-A177-3AD203B41FA5}">
                      <a16:colId xmlns:a16="http://schemas.microsoft.com/office/drawing/2014/main" val="4294250771"/>
                    </a:ext>
                  </a:extLst>
                </a:gridCol>
                <a:gridCol w="2036347">
                  <a:extLst>
                    <a:ext uri="{9D8B030D-6E8A-4147-A177-3AD203B41FA5}">
                      <a16:colId xmlns:a16="http://schemas.microsoft.com/office/drawing/2014/main" val="1501929603"/>
                    </a:ext>
                  </a:extLst>
                </a:gridCol>
                <a:gridCol w="2036347">
                  <a:extLst>
                    <a:ext uri="{9D8B030D-6E8A-4147-A177-3AD203B41FA5}">
                      <a16:colId xmlns:a16="http://schemas.microsoft.com/office/drawing/2014/main" val="46733956"/>
                    </a:ext>
                  </a:extLst>
                </a:gridCol>
                <a:gridCol w="2036347">
                  <a:extLst>
                    <a:ext uri="{9D8B030D-6E8A-4147-A177-3AD203B41FA5}">
                      <a16:colId xmlns:a16="http://schemas.microsoft.com/office/drawing/2014/main" val="4142622281"/>
                    </a:ext>
                  </a:extLst>
                </a:gridCol>
                <a:gridCol w="2038987">
                  <a:extLst>
                    <a:ext uri="{9D8B030D-6E8A-4147-A177-3AD203B41FA5}">
                      <a16:colId xmlns:a16="http://schemas.microsoft.com/office/drawing/2014/main" val="4214121095"/>
                    </a:ext>
                  </a:extLst>
                </a:gridCol>
              </a:tblGrid>
              <a:tr h="555812">
                <a:tc>
                  <a:txBody>
                    <a:bodyPr/>
                    <a:lstStyle/>
                    <a:p>
                      <a:pPr marL="0" marR="0" algn="just">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Community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Very often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Often</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Rarely</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3518419"/>
                  </a:ext>
                </a:extLst>
              </a:tr>
              <a:tr h="555812">
                <a:tc>
                  <a:txBody>
                    <a:bodyPr/>
                    <a:lstStyle/>
                    <a:p>
                      <a:pPr marL="0" marR="0" algn="just">
                        <a:lnSpc>
                          <a:spcPct val="107000"/>
                        </a:lnSpc>
                        <a:spcBef>
                          <a:spcPts val="0"/>
                        </a:spcBef>
                        <a:spcAft>
                          <a:spcPts val="0"/>
                        </a:spcAft>
                      </a:pPr>
                      <a:r>
                        <a:rPr lang="en-US" sz="3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35.6</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42.4</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550743"/>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40.5</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1004687"/>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30.7</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7931141"/>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9.4</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62.3</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4629610"/>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58.6</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39.7</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2159671"/>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26.7</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43.3</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8018544"/>
                  </a:ext>
                </a:extLst>
              </a:tr>
              <a:tr h="555812">
                <a:tc>
                  <a:txBody>
                    <a:bodyPr/>
                    <a:lstStyle/>
                    <a:p>
                      <a:pPr marL="0" marR="0" algn="just">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20.4</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49.3</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9170625"/>
                  </a:ext>
                </a:extLst>
              </a:tr>
              <a:tr h="555812">
                <a:tc gridSpan="5">
                  <a:txBody>
                    <a:bodyPr/>
                    <a:lstStyle/>
                    <a:p>
                      <a:pPr marL="0" marR="0" algn="ctr">
                        <a:lnSpc>
                          <a:spcPct val="107000"/>
                        </a:lnSpc>
                        <a:spcBef>
                          <a:spcPts val="0"/>
                        </a:spcBef>
                        <a:spcAft>
                          <a:spcPts val="0"/>
                        </a:spcAft>
                      </a:pP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Pearson chi2(10) =  46.4999   </a:t>
                      </a:r>
                      <a:r>
                        <a:rPr lang="en-US" sz="3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0.000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43502017"/>
                  </a:ext>
                </a:extLst>
              </a:tr>
            </a:tbl>
          </a:graphicData>
        </a:graphic>
      </p:graphicFrame>
    </p:spTree>
    <p:extLst>
      <p:ext uri="{BB962C8B-B14F-4D97-AF65-F5344CB8AC3E}">
        <p14:creationId xmlns:p14="http://schemas.microsoft.com/office/powerpoint/2010/main" val="264741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D2BBD-347B-A5AE-7172-FF68A4A3E422}"/>
              </a:ext>
            </a:extLst>
          </p:cNvPr>
          <p:cNvSpPr>
            <a:spLocks noGrp="1"/>
          </p:cNvSpPr>
          <p:nvPr>
            <p:ph type="title"/>
          </p:nvPr>
        </p:nvSpPr>
        <p:spPr>
          <a:xfrm>
            <a:off x="349623" y="121025"/>
            <a:ext cx="11241741" cy="740366"/>
          </a:xfrm>
          <a:solidFill>
            <a:schemeClr val="accent1"/>
          </a:solidFill>
        </p:spPr>
        <p:txBody>
          <a:bodyPr>
            <a:normAutofit/>
          </a:bodyPr>
          <a:lstStyle/>
          <a:p>
            <a:r>
              <a:rPr lang="en-GB" sz="3200" dirty="0">
                <a:solidFill>
                  <a:schemeClr val="bg1"/>
                </a:solidFill>
                <a:effectLst/>
                <a:latin typeface="Times New Roman" panose="02020603050405020304" pitchFamily="18" charset="0"/>
                <a:ea typeface="Times New Roman" panose="02020603050405020304" pitchFamily="18" charset="0"/>
              </a:rPr>
              <a:t>Assessment of security measures by the security respondents</a:t>
            </a:r>
            <a:endParaRPr lang="en-US" sz="3200" dirty="0">
              <a:solidFill>
                <a:schemeClr val="bg1"/>
              </a:solidFill>
            </a:endParaRPr>
          </a:p>
        </p:txBody>
      </p:sp>
      <p:graphicFrame>
        <p:nvGraphicFramePr>
          <p:cNvPr id="4" name="Content Placeholder 3">
            <a:extLst>
              <a:ext uri="{FF2B5EF4-FFF2-40B4-BE49-F238E27FC236}">
                <a16:creationId xmlns:a16="http://schemas.microsoft.com/office/drawing/2014/main" id="{7ABF9A9E-5CED-EC2D-1C39-D15EF7C3148B}"/>
              </a:ext>
            </a:extLst>
          </p:cNvPr>
          <p:cNvGraphicFramePr>
            <a:graphicFrameLocks noGrp="1"/>
          </p:cNvGraphicFramePr>
          <p:nvPr>
            <p:ph idx="1"/>
            <p:extLst>
              <p:ext uri="{D42A27DB-BD31-4B8C-83A1-F6EECF244321}">
                <p14:modId xmlns:p14="http://schemas.microsoft.com/office/powerpoint/2010/main" val="3658706192"/>
              </p:ext>
            </p:extLst>
          </p:nvPr>
        </p:nvGraphicFramePr>
        <p:xfrm>
          <a:off x="322144" y="954743"/>
          <a:ext cx="11241742" cy="5692273"/>
        </p:xfrm>
        <a:graphic>
          <a:graphicData uri="http://schemas.openxmlformats.org/drawingml/2006/table">
            <a:tbl>
              <a:tblPr firstRow="1" firstCol="1" bandRow="1"/>
              <a:tblGrid>
                <a:gridCol w="2770608">
                  <a:extLst>
                    <a:ext uri="{9D8B030D-6E8A-4147-A177-3AD203B41FA5}">
                      <a16:colId xmlns:a16="http://schemas.microsoft.com/office/drawing/2014/main" val="270814345"/>
                    </a:ext>
                  </a:extLst>
                </a:gridCol>
                <a:gridCol w="2068259">
                  <a:extLst>
                    <a:ext uri="{9D8B030D-6E8A-4147-A177-3AD203B41FA5}">
                      <a16:colId xmlns:a16="http://schemas.microsoft.com/office/drawing/2014/main" val="3768063621"/>
                    </a:ext>
                  </a:extLst>
                </a:gridCol>
                <a:gridCol w="2097350">
                  <a:extLst>
                    <a:ext uri="{9D8B030D-6E8A-4147-A177-3AD203B41FA5}">
                      <a16:colId xmlns:a16="http://schemas.microsoft.com/office/drawing/2014/main" val="3393640048"/>
                    </a:ext>
                  </a:extLst>
                </a:gridCol>
                <a:gridCol w="2406273">
                  <a:extLst>
                    <a:ext uri="{9D8B030D-6E8A-4147-A177-3AD203B41FA5}">
                      <a16:colId xmlns:a16="http://schemas.microsoft.com/office/drawing/2014/main" val="1012334718"/>
                    </a:ext>
                  </a:extLst>
                </a:gridCol>
                <a:gridCol w="1899252">
                  <a:extLst>
                    <a:ext uri="{9D8B030D-6E8A-4147-A177-3AD203B41FA5}">
                      <a16:colId xmlns:a16="http://schemas.microsoft.com/office/drawing/2014/main" val="452357792"/>
                    </a:ext>
                  </a:extLst>
                </a:gridCol>
              </a:tblGrid>
              <a:tr h="817360">
                <a:tc>
                  <a:txBody>
                    <a:bodyPr/>
                    <a:lstStyle/>
                    <a:p>
                      <a:pPr marL="0" marR="0">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Very sufficient</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Sufficient</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Insufficient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7045863"/>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1467659"/>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Kulungugu</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42.9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28.6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609060"/>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69.4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1604326"/>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6724684"/>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8837"/>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46.7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2105093"/>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8605111"/>
                  </a:ext>
                </a:extLst>
              </a:tr>
              <a:tr h="409789">
                <a:tc gridSpan="5">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chi2(10) =  51.9708   Pr = 0.000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24362702"/>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61.2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25.5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7450084"/>
                  </a:ext>
                </a:extLst>
              </a:tr>
              <a:tr h="409789">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2781314"/>
                  </a:ext>
                </a:extLst>
              </a:tr>
              <a:tr h="409789">
                <a:tc gridSpan="5">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Pearson chi2(2) =   3.9296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0.140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55057998"/>
                  </a:ext>
                </a:extLst>
              </a:tr>
            </a:tbl>
          </a:graphicData>
        </a:graphic>
      </p:graphicFrame>
    </p:spTree>
    <p:extLst>
      <p:ext uri="{BB962C8B-B14F-4D97-AF65-F5344CB8AC3E}">
        <p14:creationId xmlns:p14="http://schemas.microsoft.com/office/powerpoint/2010/main" val="3993203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B6AE7-186F-4853-C8B4-4069B3240FD6}"/>
              </a:ext>
            </a:extLst>
          </p:cNvPr>
          <p:cNvSpPr>
            <a:spLocks noGrp="1"/>
          </p:cNvSpPr>
          <p:nvPr>
            <p:ph type="title"/>
          </p:nvPr>
        </p:nvSpPr>
        <p:spPr>
          <a:xfrm>
            <a:off x="457200" y="1"/>
            <a:ext cx="11492752" cy="874059"/>
          </a:xfrm>
          <a:solidFill>
            <a:schemeClr val="accent1"/>
          </a:solidFill>
        </p:spPr>
        <p:txBody>
          <a:bodyPr>
            <a:normAutofit/>
          </a:bodyPr>
          <a:lstStyle/>
          <a:p>
            <a:pPr algn="ctr"/>
            <a:r>
              <a:rPr lang="en-US" sz="4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Known terrorist activities</a:t>
            </a:r>
            <a:endParaRPr lang="en-US" sz="4000" dirty="0">
              <a:solidFill>
                <a:schemeClr val="bg1"/>
              </a:solidFill>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7EC8AE98-9E75-A1B3-8AE6-733E4D1E210F}"/>
              </a:ext>
            </a:extLst>
          </p:cNvPr>
          <p:cNvGraphicFramePr>
            <a:graphicFrameLocks noGrp="1"/>
          </p:cNvGraphicFramePr>
          <p:nvPr>
            <p:ph idx="1"/>
            <p:extLst>
              <p:ext uri="{D42A27DB-BD31-4B8C-83A1-F6EECF244321}">
                <p14:modId xmlns:p14="http://schemas.microsoft.com/office/powerpoint/2010/main" val="234956524"/>
              </p:ext>
            </p:extLst>
          </p:nvPr>
        </p:nvGraphicFramePr>
        <p:xfrm>
          <a:off x="454081" y="874060"/>
          <a:ext cx="11509123" cy="5815529"/>
        </p:xfrm>
        <a:graphic>
          <a:graphicData uri="http://schemas.openxmlformats.org/drawingml/2006/table">
            <a:tbl>
              <a:tblPr firstRow="1" firstCol="1" bandRow="1"/>
              <a:tblGrid>
                <a:gridCol w="3023700">
                  <a:extLst>
                    <a:ext uri="{9D8B030D-6E8A-4147-A177-3AD203B41FA5}">
                      <a16:colId xmlns:a16="http://schemas.microsoft.com/office/drawing/2014/main" val="2158964045"/>
                    </a:ext>
                  </a:extLst>
                </a:gridCol>
                <a:gridCol w="1099005">
                  <a:extLst>
                    <a:ext uri="{9D8B030D-6E8A-4147-A177-3AD203B41FA5}">
                      <a16:colId xmlns:a16="http://schemas.microsoft.com/office/drawing/2014/main" val="3567373715"/>
                    </a:ext>
                  </a:extLst>
                </a:gridCol>
                <a:gridCol w="1366579">
                  <a:extLst>
                    <a:ext uri="{9D8B030D-6E8A-4147-A177-3AD203B41FA5}">
                      <a16:colId xmlns:a16="http://schemas.microsoft.com/office/drawing/2014/main" val="387263161"/>
                    </a:ext>
                  </a:extLst>
                </a:gridCol>
                <a:gridCol w="1099005">
                  <a:extLst>
                    <a:ext uri="{9D8B030D-6E8A-4147-A177-3AD203B41FA5}">
                      <a16:colId xmlns:a16="http://schemas.microsoft.com/office/drawing/2014/main" val="3009577069"/>
                    </a:ext>
                  </a:extLst>
                </a:gridCol>
                <a:gridCol w="1154129">
                  <a:extLst>
                    <a:ext uri="{9D8B030D-6E8A-4147-A177-3AD203B41FA5}">
                      <a16:colId xmlns:a16="http://schemas.microsoft.com/office/drawing/2014/main" val="3383609371"/>
                    </a:ext>
                  </a:extLst>
                </a:gridCol>
                <a:gridCol w="1568695">
                  <a:extLst>
                    <a:ext uri="{9D8B030D-6E8A-4147-A177-3AD203B41FA5}">
                      <a16:colId xmlns:a16="http://schemas.microsoft.com/office/drawing/2014/main" val="1287980656"/>
                    </a:ext>
                  </a:extLst>
                </a:gridCol>
                <a:gridCol w="1099005">
                  <a:extLst>
                    <a:ext uri="{9D8B030D-6E8A-4147-A177-3AD203B41FA5}">
                      <a16:colId xmlns:a16="http://schemas.microsoft.com/office/drawing/2014/main" val="376983688"/>
                    </a:ext>
                  </a:extLst>
                </a:gridCol>
                <a:gridCol w="1099005">
                  <a:extLst>
                    <a:ext uri="{9D8B030D-6E8A-4147-A177-3AD203B41FA5}">
                      <a16:colId xmlns:a16="http://schemas.microsoft.com/office/drawing/2014/main" val="545673253"/>
                    </a:ext>
                  </a:extLst>
                </a:gridCol>
              </a:tblGrid>
              <a:tr h="905782">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133278"/>
                  </a:ext>
                </a:extLst>
              </a:tr>
              <a:tr h="90578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Attacks on security personnel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92.7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93.0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92.9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7554539"/>
                  </a:ext>
                </a:extLst>
              </a:tr>
              <a:tr h="857295">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Use of explosive devices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38.6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431393"/>
                  </a:ext>
                </a:extLst>
              </a:tr>
              <a:tr h="90578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Home/Office arson attack</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37.5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1505851"/>
                  </a:ext>
                </a:extLst>
              </a:tr>
              <a:tr h="441519">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Assassinations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54.2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62.2</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28.1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232391"/>
                  </a:ext>
                </a:extLst>
              </a:tr>
              <a:tr h="441519">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Abductions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68.9</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59.7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75.0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8902291"/>
                  </a:ext>
                </a:extLst>
              </a:tr>
              <a:tr h="441519">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Harassments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74.1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73.3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33.3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51.7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409950"/>
                  </a:ext>
                </a:extLst>
              </a:tr>
              <a:tr h="441519">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Does not know</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9794763"/>
                  </a:ext>
                </a:extLst>
              </a:tr>
              <a:tr h="441519">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982619"/>
                  </a:ext>
                </a:extLst>
              </a:tr>
            </a:tbl>
          </a:graphicData>
        </a:graphic>
      </p:graphicFrame>
    </p:spTree>
    <p:extLst>
      <p:ext uri="{BB962C8B-B14F-4D97-AF65-F5344CB8AC3E}">
        <p14:creationId xmlns:p14="http://schemas.microsoft.com/office/powerpoint/2010/main" val="2583970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C481-82B7-ED22-2575-5EEA95ACFD51}"/>
              </a:ext>
            </a:extLst>
          </p:cNvPr>
          <p:cNvSpPr>
            <a:spLocks noGrp="1"/>
          </p:cNvSpPr>
          <p:nvPr>
            <p:ph type="title"/>
          </p:nvPr>
        </p:nvSpPr>
        <p:spPr>
          <a:xfrm>
            <a:off x="295835" y="188260"/>
            <a:ext cx="11057965" cy="739588"/>
          </a:xfrm>
          <a:solidFill>
            <a:schemeClr val="accent1"/>
          </a:solidFill>
        </p:spPr>
        <p:txBody>
          <a:bodyPr>
            <a:normAutofit/>
          </a:bodyPr>
          <a:lstStyle/>
          <a:p>
            <a:r>
              <a:rPr lang="en-GB" sz="36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Assessment of the terrorist threat</a:t>
            </a:r>
            <a:endParaRPr lang="en-US" sz="3600" dirty="0">
              <a:solidFill>
                <a:schemeClr val="bg1"/>
              </a:solidFill>
            </a:endParaRPr>
          </a:p>
        </p:txBody>
      </p:sp>
      <p:graphicFrame>
        <p:nvGraphicFramePr>
          <p:cNvPr id="4" name="Content Placeholder 3">
            <a:extLst>
              <a:ext uri="{FF2B5EF4-FFF2-40B4-BE49-F238E27FC236}">
                <a16:creationId xmlns:a16="http://schemas.microsoft.com/office/drawing/2014/main" id="{3F85FFC6-223D-E688-6195-836DBA291260}"/>
              </a:ext>
            </a:extLst>
          </p:cNvPr>
          <p:cNvGraphicFramePr>
            <a:graphicFrameLocks noGrp="1"/>
          </p:cNvGraphicFramePr>
          <p:nvPr>
            <p:ph idx="1"/>
            <p:extLst>
              <p:ext uri="{D42A27DB-BD31-4B8C-83A1-F6EECF244321}">
                <p14:modId xmlns:p14="http://schemas.microsoft.com/office/powerpoint/2010/main" val="2742705138"/>
              </p:ext>
            </p:extLst>
          </p:nvPr>
        </p:nvGraphicFramePr>
        <p:xfrm>
          <a:off x="295835" y="1035424"/>
          <a:ext cx="11057966" cy="5392272"/>
        </p:xfrm>
        <a:graphic>
          <a:graphicData uri="http://schemas.openxmlformats.org/drawingml/2006/table">
            <a:tbl>
              <a:tblPr firstRow="1" firstCol="1" bandRow="1"/>
              <a:tblGrid>
                <a:gridCol w="2740145">
                  <a:extLst>
                    <a:ext uri="{9D8B030D-6E8A-4147-A177-3AD203B41FA5}">
                      <a16:colId xmlns:a16="http://schemas.microsoft.com/office/drawing/2014/main" val="3690537406"/>
                    </a:ext>
                  </a:extLst>
                </a:gridCol>
                <a:gridCol w="2353043">
                  <a:extLst>
                    <a:ext uri="{9D8B030D-6E8A-4147-A177-3AD203B41FA5}">
                      <a16:colId xmlns:a16="http://schemas.microsoft.com/office/drawing/2014/main" val="3249125541"/>
                    </a:ext>
                  </a:extLst>
                </a:gridCol>
                <a:gridCol w="1878296">
                  <a:extLst>
                    <a:ext uri="{9D8B030D-6E8A-4147-A177-3AD203B41FA5}">
                      <a16:colId xmlns:a16="http://schemas.microsoft.com/office/drawing/2014/main" val="3991887049"/>
                    </a:ext>
                  </a:extLst>
                </a:gridCol>
                <a:gridCol w="2208186">
                  <a:extLst>
                    <a:ext uri="{9D8B030D-6E8A-4147-A177-3AD203B41FA5}">
                      <a16:colId xmlns:a16="http://schemas.microsoft.com/office/drawing/2014/main" val="1378995550"/>
                    </a:ext>
                  </a:extLst>
                </a:gridCol>
                <a:gridCol w="1878296">
                  <a:extLst>
                    <a:ext uri="{9D8B030D-6E8A-4147-A177-3AD203B41FA5}">
                      <a16:colId xmlns:a16="http://schemas.microsoft.com/office/drawing/2014/main" val="1490606836"/>
                    </a:ext>
                  </a:extLst>
                </a:gridCol>
              </a:tblGrid>
              <a:tr h="449356">
                <a:tc>
                  <a:txBody>
                    <a:bodyPr/>
                    <a:lstStyle/>
                    <a:p>
                      <a:pPr marL="0" marR="0">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Decreasing</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Stable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Increasing</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7130629"/>
                  </a:ext>
                </a:extLst>
              </a:tr>
              <a:tr h="449356">
                <a:tc>
                  <a:txBody>
                    <a:bodyPr/>
                    <a:lstStyle/>
                    <a:p>
                      <a:pPr marL="0" marR="0">
                        <a:lnSpc>
                          <a:spcPct val="107000"/>
                        </a:lnSpc>
                        <a:spcBef>
                          <a:spcPts val="0"/>
                        </a:spcBef>
                        <a:spcAft>
                          <a:spcPts val="0"/>
                        </a:spcAft>
                      </a:pP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Paga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59.3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04236"/>
                  </a:ext>
                </a:extLst>
              </a:tr>
              <a:tr h="449356">
                <a:tc>
                  <a:txBody>
                    <a:bodyPr/>
                    <a:lstStyle/>
                    <a:p>
                      <a:pPr marL="0" marR="0">
                        <a:lnSpc>
                          <a:spcPct val="107000"/>
                        </a:lnSpc>
                        <a:spcBef>
                          <a:spcPts val="0"/>
                        </a:spcBef>
                        <a:spcAft>
                          <a:spcPts val="0"/>
                        </a:spcAft>
                      </a:pP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Kulungugu</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80.5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2824342"/>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65.5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0800708"/>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Mognori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4.4</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71.1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24.4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649884"/>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Pulumankon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66.7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980443"/>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32.1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21414"/>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48.6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1856165"/>
                  </a:ext>
                </a:extLst>
              </a:tr>
              <a:tr h="449356">
                <a:tc gridSpan="5">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chi2(10) =  67.9144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96019151"/>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970608"/>
                  </a:ext>
                </a:extLst>
              </a:tr>
              <a:tr h="449356">
                <a:tc>
                  <a:txBody>
                    <a:bodyPr/>
                    <a:lstStyle/>
                    <a:p>
                      <a:pPr marL="0" marR="0">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Female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46.7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41.3</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7350035"/>
                  </a:ext>
                </a:extLst>
              </a:tr>
              <a:tr h="449356">
                <a:tc gridSpan="5">
                  <a:txBody>
                    <a:bodyPr/>
                    <a:lstStyle/>
                    <a:p>
                      <a:pPr marL="0" marR="0" algn="ctr">
                        <a:lnSpc>
                          <a:spcPct val="107000"/>
                        </a:lnSpc>
                        <a:spcBef>
                          <a:spcPts val="0"/>
                        </a:spcBef>
                        <a:spcAft>
                          <a:spcPts val="0"/>
                        </a:spcAft>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Pearson chi2(2) =   0.4542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0.797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63384823"/>
                  </a:ext>
                </a:extLst>
              </a:tr>
            </a:tbl>
          </a:graphicData>
        </a:graphic>
      </p:graphicFrame>
    </p:spTree>
    <p:extLst>
      <p:ext uri="{BB962C8B-B14F-4D97-AF65-F5344CB8AC3E}">
        <p14:creationId xmlns:p14="http://schemas.microsoft.com/office/powerpoint/2010/main" val="3808893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26679-86B3-89CA-AC26-FE032AA16508}"/>
              </a:ext>
            </a:extLst>
          </p:cNvPr>
          <p:cNvSpPr>
            <a:spLocks noGrp="1"/>
          </p:cNvSpPr>
          <p:nvPr>
            <p:ph type="title"/>
          </p:nvPr>
        </p:nvSpPr>
        <p:spPr>
          <a:xfrm>
            <a:off x="336175" y="63158"/>
            <a:ext cx="11282083" cy="887506"/>
          </a:xfrm>
          <a:solidFill>
            <a:schemeClr val="accent1"/>
          </a:solidFill>
        </p:spPr>
        <p:txBody>
          <a:bodyPr/>
          <a:lstStyle/>
          <a:p>
            <a:r>
              <a:rPr lang="en-US" sz="4400" dirty="0">
                <a:solidFill>
                  <a:schemeClr val="bg1"/>
                </a:solidFill>
                <a:latin typeface="Times New Roman" panose="02020603050405020304" pitchFamily="18" charset="0"/>
                <a:cs typeface="Times New Roman" panose="02020603050405020304" pitchFamily="18" charset="0"/>
              </a:rPr>
              <a:t>General Recommendations</a:t>
            </a:r>
            <a:endParaRPr lang="en-US" dirty="0">
              <a:solidFill>
                <a:schemeClr val="bg1"/>
              </a:solidFill>
            </a:endParaRPr>
          </a:p>
        </p:txBody>
      </p:sp>
      <p:sp>
        <p:nvSpPr>
          <p:cNvPr id="3" name="Content Placeholder 2">
            <a:extLst>
              <a:ext uri="{FF2B5EF4-FFF2-40B4-BE49-F238E27FC236}">
                <a16:creationId xmlns:a16="http://schemas.microsoft.com/office/drawing/2014/main" id="{EDACB043-CAF0-D3A8-2E4F-4A792221F122}"/>
              </a:ext>
            </a:extLst>
          </p:cNvPr>
          <p:cNvSpPr>
            <a:spLocks noGrp="1"/>
          </p:cNvSpPr>
          <p:nvPr>
            <p:ph idx="1"/>
          </p:nvPr>
        </p:nvSpPr>
        <p:spPr>
          <a:xfrm>
            <a:off x="174813" y="858982"/>
            <a:ext cx="11846858" cy="5797311"/>
          </a:xfrm>
        </p:spPr>
        <p:txBody>
          <a:bodyPr>
            <a:normAutofit/>
          </a:bodyPr>
          <a:lstStyle/>
          <a:p>
            <a:pPr indent="0">
              <a:lnSpc>
                <a:spcPct val="107000"/>
              </a:lnSpc>
              <a:spcBef>
                <a:spcPts val="0"/>
              </a:spcBef>
              <a:buNone/>
            </a:pPr>
            <a:r>
              <a:rPr lang="en-GB" sz="3200" dirty="0">
                <a:latin typeface="Times New Roman" panose="02020603050405020304" pitchFamily="18" charset="0"/>
                <a:ea typeface="Times New Roman" panose="02020603050405020304" pitchFamily="18" charset="0"/>
                <a:cs typeface="Times New Roman" panose="02020603050405020304" pitchFamily="18" charset="0"/>
              </a:rPr>
              <a:t>Based on the findings, the following key issues have been recommended to the Government of Ghana, the border communities and the security: authorities</a:t>
            </a:r>
            <a:endParaRPr lang="en-US" sz="3200" dirty="0">
              <a:latin typeface="Times New Roman" panose="02020603050405020304" pitchFamily="18" charset="0"/>
              <a:ea typeface="Times New Roman" panose="02020603050405020304" pitchFamily="18" charset="0"/>
              <a:cs typeface="Times New Roman" panose="02020603050405020304" pitchFamily="18" charset="0"/>
            </a:endParaRPr>
          </a:p>
          <a:p>
            <a:pPr marR="0" indent="0">
              <a:lnSpc>
                <a:spcPct val="107000"/>
              </a:lnSpc>
              <a:spcBef>
                <a:spcPts val="0"/>
              </a:spcBef>
              <a:spcAft>
                <a:spcPts val="0"/>
              </a:spcAft>
              <a:buNone/>
            </a:pP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For border communities</a:t>
            </a:r>
          </a:p>
          <a:p>
            <a:pPr marL="457200">
              <a:lnSpc>
                <a:spcPct val="107000"/>
              </a:lnSpc>
              <a:spcBef>
                <a:spcPts val="0"/>
              </a:spcBef>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Denounce community members who may be tempted to get involved in terrorism</a:t>
            </a:r>
          </a:p>
          <a:p>
            <a:pPr marL="457200" marR="0">
              <a:lnSpc>
                <a:spcPct val="107000"/>
              </a:lnSpc>
              <a:spcBef>
                <a:spcPts val="0"/>
              </a:spcBef>
              <a:spcAft>
                <a:spcPts val="0"/>
              </a:spcAft>
            </a:pP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Keep communications line open and send information quickly to the border security authorities on suspicious </a:t>
            </a:r>
            <a:r>
              <a:rPr lang="en-US" sz="3200" dirty="0" err="1">
                <a:effectLst/>
                <a:latin typeface="Times New Roman" panose="02020603050405020304" pitchFamily="18" charset="0"/>
                <a:ea typeface="Calibri" panose="020F0502020204030204" pitchFamily="34" charset="0"/>
                <a:cs typeface="Times New Roman" panose="02020603050405020304" pitchFamily="18" charset="0"/>
              </a:rPr>
              <a:t>behaviours</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Be vigilant and keep your eyes open</a:t>
            </a:r>
          </a:p>
          <a:p>
            <a:pPr marL="457200" marR="0">
              <a:lnSpc>
                <a:spcPct val="107000"/>
              </a:lnSpc>
              <a:spcBef>
                <a:spcPts val="0"/>
              </a:spcBef>
              <a:spcAft>
                <a:spcPts val="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Work quickly on tensions between families and different religions</a:t>
            </a:r>
          </a:p>
          <a:p>
            <a:pPr marL="457200" marR="0">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2813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205D2-023D-C944-9045-2F5563F437B5}"/>
              </a:ext>
            </a:extLst>
          </p:cNvPr>
          <p:cNvSpPr>
            <a:spLocks noGrp="1"/>
          </p:cNvSpPr>
          <p:nvPr>
            <p:ph type="title"/>
          </p:nvPr>
        </p:nvSpPr>
        <p:spPr>
          <a:xfrm>
            <a:off x="838200" y="263236"/>
            <a:ext cx="10515600" cy="581891"/>
          </a:xfrm>
        </p:spPr>
        <p:txBody>
          <a:bodyPr>
            <a:normAutofit fontScale="90000"/>
          </a:bodyPr>
          <a:lstStyle/>
          <a:p>
            <a:r>
              <a:rPr lang="en-US" sz="4400" dirty="0">
                <a:latin typeface="Times New Roman" panose="02020603050405020304" pitchFamily="18" charset="0"/>
                <a:cs typeface="Times New Roman" panose="02020603050405020304" pitchFamily="18" charset="0"/>
              </a:rPr>
              <a:t>Recommendation Cont’d</a:t>
            </a:r>
            <a:endParaRPr lang="en-US" dirty="0"/>
          </a:p>
        </p:txBody>
      </p:sp>
      <p:sp>
        <p:nvSpPr>
          <p:cNvPr id="3" name="Content Placeholder 2">
            <a:extLst>
              <a:ext uri="{FF2B5EF4-FFF2-40B4-BE49-F238E27FC236}">
                <a16:creationId xmlns:a16="http://schemas.microsoft.com/office/drawing/2014/main" id="{007A2609-E8E6-2F2A-E1C8-1F72515F217C}"/>
              </a:ext>
            </a:extLst>
          </p:cNvPr>
          <p:cNvSpPr>
            <a:spLocks noGrp="1"/>
          </p:cNvSpPr>
          <p:nvPr>
            <p:ph idx="1"/>
          </p:nvPr>
        </p:nvSpPr>
        <p:spPr>
          <a:xfrm>
            <a:off x="193964" y="845128"/>
            <a:ext cx="11748654" cy="5749636"/>
          </a:xfrm>
        </p:spPr>
        <p:txBody>
          <a:bodyPr>
            <a:normAutofit/>
          </a:bodyPr>
          <a:lstStyle/>
          <a:p>
            <a:pPr marR="0" indent="0">
              <a:lnSpc>
                <a:spcPct val="107000"/>
              </a:lnSpc>
              <a:spcBef>
                <a:spcPts val="0"/>
              </a:spcBef>
              <a:spcAft>
                <a:spcPts val="0"/>
              </a:spcAft>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To the Government</a:t>
            </a:r>
          </a:p>
          <a:p>
            <a:pPr marL="457200" marR="0">
              <a:lnSpc>
                <a:spcPct val="107000"/>
              </a:lnSpc>
              <a:spcBef>
                <a:spcPts val="0"/>
              </a:spcBef>
              <a:spcAft>
                <a:spcPts val="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Involve community leaders (village leaders, imams, etc.) and the youth in awareness creation </a:t>
            </a:r>
          </a:p>
          <a:p>
            <a:pPr marL="457200" marR="0">
              <a:lnSpc>
                <a:spcPct val="107000"/>
              </a:lnSpc>
              <a:spcBef>
                <a:spcPts val="0"/>
              </a:spcBef>
              <a:spcAft>
                <a:spcPts val="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Create community prevention Committees </a:t>
            </a:r>
          </a:p>
          <a:p>
            <a:pPr marL="457200" marR="0">
              <a:lnSpc>
                <a:spcPct val="107000"/>
              </a:lnSpc>
              <a:spcBef>
                <a:spcPts val="0"/>
              </a:spcBef>
              <a:spcAft>
                <a:spcPts val="0"/>
              </a:spcAft>
            </a:pPr>
            <a:r>
              <a:rPr lang="en-US" sz="2800" dirty="0">
                <a:latin typeface="Times New Roman" panose="02020603050405020304" pitchFamily="18" charset="0"/>
                <a:ea typeface="Calibri" panose="020F0502020204030204" pitchFamily="34" charset="0"/>
                <a:cs typeface="Times New Roman" panose="02020603050405020304" pitchFamily="18" charset="0"/>
              </a:rPr>
              <a:t>Make </a:t>
            </a:r>
            <a:r>
              <a:rPr lang="en-ZA" sz="2800" dirty="0">
                <a:latin typeface="Times New Roman" panose="02020603050405020304" pitchFamily="18" charset="0"/>
                <a:ea typeface="Calibri" panose="020F0502020204030204" pitchFamily="34" charset="0"/>
                <a:cs typeface="Times New Roman" panose="02020603050405020304" pitchFamily="18" charset="0"/>
              </a:rPr>
              <a:t>resources availability to border officials in order to improve their ability to protect the borders. </a:t>
            </a:r>
          </a:p>
          <a:p>
            <a:pPr marL="457200" marR="0">
              <a:lnSpc>
                <a:spcPct val="107000"/>
              </a:lnSpc>
              <a:spcBef>
                <a:spcPts val="0"/>
              </a:spcBef>
              <a:spcAft>
                <a:spcPts val="0"/>
              </a:spcAft>
            </a:pPr>
            <a:r>
              <a:rPr lang="en-ZA" sz="2800" dirty="0">
                <a:latin typeface="Times New Roman" panose="02020603050405020304" pitchFamily="18" charset="0"/>
                <a:ea typeface="Calibri" panose="020F0502020204030204" pitchFamily="34" charset="0"/>
                <a:cs typeface="Times New Roman" panose="02020603050405020304" pitchFamily="18" charset="0"/>
              </a:rPr>
              <a:t>Strengthen the capacity of border officials through more training</a:t>
            </a:r>
          </a:p>
          <a:p>
            <a:pPr marL="457200" marR="0">
              <a:lnSpc>
                <a:spcPct val="107000"/>
              </a:lnSpc>
              <a:spcBef>
                <a:spcPts val="0"/>
              </a:spcBef>
              <a:spcAft>
                <a:spcPts val="0"/>
              </a:spcAft>
            </a:pPr>
            <a:r>
              <a:rPr lang="en-ZA" sz="2800" dirty="0">
                <a:latin typeface="Times New Roman" panose="02020603050405020304" pitchFamily="18" charset="0"/>
                <a:ea typeface="Calibri" panose="020F0502020204030204" pitchFamily="34" charset="0"/>
                <a:cs typeface="Times New Roman" panose="02020603050405020304" pitchFamily="18" charset="0"/>
              </a:rPr>
              <a:t>Work on closing or patrolling unapproved routs. </a:t>
            </a:r>
          </a:p>
          <a:p>
            <a:pPr marL="457200" marR="0">
              <a:lnSpc>
                <a:spcPct val="107000"/>
              </a:lnSpc>
              <a:spcBef>
                <a:spcPts val="0"/>
              </a:spcBef>
              <a:spcAft>
                <a:spcPts val="0"/>
              </a:spcAft>
            </a:pPr>
            <a:r>
              <a:rPr lang="en-ZA" sz="2800" dirty="0">
                <a:latin typeface="Times New Roman" panose="02020603050405020304" pitchFamily="18" charset="0"/>
                <a:ea typeface="Calibri" panose="020F0502020204030204" pitchFamily="34" charset="0"/>
                <a:cs typeface="Times New Roman" panose="02020603050405020304" pitchFamily="18" charset="0"/>
              </a:rPr>
              <a:t>Strengthen cross-border joint training programmes as well as information/intelligence sharing between security officials in Ghana and those of neighbouring countries, such as Burkina Faso and Togo</a:t>
            </a:r>
          </a:p>
          <a:p>
            <a:pPr marL="457200">
              <a:lnSpc>
                <a:spcPct val="107000"/>
              </a:lnSpc>
              <a:spcBef>
                <a:spcPts val="0"/>
              </a:spcBef>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Work to offer economic activities to the young people</a:t>
            </a:r>
          </a:p>
        </p:txBody>
      </p:sp>
      <p:sp>
        <p:nvSpPr>
          <p:cNvPr id="4" name="Title 1">
            <a:extLst>
              <a:ext uri="{FF2B5EF4-FFF2-40B4-BE49-F238E27FC236}">
                <a16:creationId xmlns:a16="http://schemas.microsoft.com/office/drawing/2014/main" id="{F121AD1E-D34F-9186-3804-AE36B64113FF}"/>
              </a:ext>
            </a:extLst>
          </p:cNvPr>
          <p:cNvSpPr txBox="1">
            <a:spLocks/>
          </p:cNvSpPr>
          <p:nvPr/>
        </p:nvSpPr>
        <p:spPr>
          <a:xfrm>
            <a:off x="336175" y="63158"/>
            <a:ext cx="11282083" cy="781969"/>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chemeClr val="bg1"/>
                </a:solidFill>
                <a:latin typeface="Times New Roman" panose="02020603050405020304" pitchFamily="18" charset="0"/>
                <a:cs typeface="Times New Roman" panose="02020603050405020304" pitchFamily="18" charset="0"/>
              </a:rPr>
              <a:t>General Recommendations</a:t>
            </a:r>
            <a:endParaRPr lang="en-US" dirty="0">
              <a:solidFill>
                <a:schemeClr val="bg1"/>
              </a:solidFill>
            </a:endParaRPr>
          </a:p>
        </p:txBody>
      </p:sp>
    </p:spTree>
    <p:extLst>
      <p:ext uri="{BB962C8B-B14F-4D97-AF65-F5344CB8AC3E}">
        <p14:creationId xmlns:p14="http://schemas.microsoft.com/office/powerpoint/2010/main" val="37740612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7FEB2-5E52-4C6B-8815-70442FBDD8B7}"/>
              </a:ext>
            </a:extLst>
          </p:cNvPr>
          <p:cNvSpPr>
            <a:spLocks noGrp="1"/>
          </p:cNvSpPr>
          <p:nvPr>
            <p:ph type="title"/>
          </p:nvPr>
        </p:nvSpPr>
        <p:spPr>
          <a:xfrm>
            <a:off x="554182" y="60317"/>
            <a:ext cx="10799618" cy="1034192"/>
          </a:xfrm>
        </p:spPr>
        <p:txBody>
          <a:bodyPr/>
          <a:lstStyle/>
          <a:p>
            <a:r>
              <a:rPr lang="en-US" sz="4400" dirty="0">
                <a:latin typeface="Times New Roman" panose="02020603050405020304" pitchFamily="18" charset="0"/>
                <a:cs typeface="Times New Roman" panose="02020603050405020304" pitchFamily="18" charset="0"/>
              </a:rPr>
              <a:t>Recommendation Cont’d</a:t>
            </a:r>
            <a:endParaRPr lang="en-US" dirty="0"/>
          </a:p>
        </p:txBody>
      </p:sp>
      <p:sp>
        <p:nvSpPr>
          <p:cNvPr id="3" name="Content Placeholder 2">
            <a:extLst>
              <a:ext uri="{FF2B5EF4-FFF2-40B4-BE49-F238E27FC236}">
                <a16:creationId xmlns:a16="http://schemas.microsoft.com/office/drawing/2014/main" id="{EF74BDBB-FFDB-3EF0-047E-E52E3465DAE0}"/>
              </a:ext>
            </a:extLst>
          </p:cNvPr>
          <p:cNvSpPr>
            <a:spLocks noGrp="1"/>
          </p:cNvSpPr>
          <p:nvPr>
            <p:ph idx="1"/>
          </p:nvPr>
        </p:nvSpPr>
        <p:spPr>
          <a:xfrm>
            <a:off x="180109" y="872836"/>
            <a:ext cx="11817927" cy="5763491"/>
          </a:xfrm>
        </p:spPr>
        <p:txBody>
          <a:bodyPr>
            <a:normAutofit/>
          </a:bodyPr>
          <a:lstStyle/>
          <a:p>
            <a:pPr marR="0" indent="0">
              <a:lnSpc>
                <a:spcPct val="107000"/>
              </a:lnSpc>
              <a:spcBef>
                <a:spcPts val="0"/>
              </a:spcBef>
              <a:spcAft>
                <a:spcPts val="0"/>
              </a:spcAft>
              <a:buNone/>
            </a:pP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R="0" indent="0">
              <a:lnSpc>
                <a:spcPct val="107000"/>
              </a:lnSpc>
              <a:spcBef>
                <a:spcPts val="0"/>
              </a:spcBef>
              <a:spcAft>
                <a:spcPts val="0"/>
              </a:spcAft>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For security  officers</a:t>
            </a:r>
          </a:p>
          <a:p>
            <a:pPr>
              <a:spcBef>
                <a:spcPts val="0"/>
              </a:spcBef>
            </a:pPr>
            <a:r>
              <a:rPr lang="en-ZA" sz="2800" dirty="0">
                <a:latin typeface="Times New Roman" panose="02020603050405020304" pitchFamily="18" charset="0"/>
                <a:ea typeface="Calibri" panose="020F0502020204030204" pitchFamily="34" charset="0"/>
                <a:cs typeface="Times New Roman" panose="02020603050405020304" pitchFamily="18" charset="0"/>
              </a:rPr>
              <a:t>Work to improve the relationship with the community members and maintain the trust of the local people, especially the youth, by minimising abuse</a:t>
            </a:r>
          </a:p>
          <a:p>
            <a:pPr>
              <a:spcBef>
                <a:spcPts val="0"/>
              </a:spcBef>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Cooperate with government’s effort at cross-border coordination with our </a:t>
            </a:r>
            <a:r>
              <a:rPr lang="en-US" sz="2800" dirty="0" err="1">
                <a:effectLst/>
                <a:latin typeface="Times New Roman" panose="02020603050405020304" pitchFamily="18" charset="0"/>
                <a:ea typeface="Calibri" panose="020F0502020204030204" pitchFamily="34" charset="0"/>
                <a:cs typeface="Times New Roman" panose="02020603050405020304" pitchFamily="18" charset="0"/>
              </a:rPr>
              <a:t>neighbours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r>
              <a:rPr lang="en-US" dirty="0">
                <a:latin typeface="Times New Roman" panose="02020603050405020304" pitchFamily="18" charset="0"/>
                <a:ea typeface="Calibri" panose="020F0502020204030204" pitchFamily="34" charset="0"/>
                <a:cs typeface="Times New Roman" panose="02020603050405020304" pitchFamily="18" charset="0"/>
              </a:rPr>
              <a:t>Handle suspected terrorist with great caution  to avoid reprisals by </a:t>
            </a:r>
            <a:r>
              <a:rPr lang="en-US" dirty="0" err="1">
                <a:latin typeface="Times New Roman" panose="02020603050405020304" pitchFamily="18" charset="0"/>
                <a:ea typeface="Calibri" panose="020F0502020204030204" pitchFamily="34" charset="0"/>
                <a:cs typeface="Times New Roman" panose="02020603050405020304" pitchFamily="18" charset="0"/>
              </a:rPr>
              <a:t>sympathisers</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4" name="Title 1">
            <a:extLst>
              <a:ext uri="{FF2B5EF4-FFF2-40B4-BE49-F238E27FC236}">
                <a16:creationId xmlns:a16="http://schemas.microsoft.com/office/drawing/2014/main" id="{C5E37D81-E814-6558-5EF6-ED7FAC239E3F}"/>
              </a:ext>
            </a:extLst>
          </p:cNvPr>
          <p:cNvSpPr txBox="1">
            <a:spLocks/>
          </p:cNvSpPr>
          <p:nvPr/>
        </p:nvSpPr>
        <p:spPr>
          <a:xfrm>
            <a:off x="336175" y="63158"/>
            <a:ext cx="11282083" cy="887506"/>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chemeClr val="bg1"/>
                </a:solidFill>
                <a:latin typeface="Times New Roman" panose="02020603050405020304" pitchFamily="18" charset="0"/>
                <a:cs typeface="Times New Roman" panose="02020603050405020304" pitchFamily="18" charset="0"/>
              </a:rPr>
              <a:t>General Recommendations</a:t>
            </a:r>
            <a:endParaRPr lang="en-US" dirty="0">
              <a:solidFill>
                <a:schemeClr val="bg1"/>
              </a:solidFill>
            </a:endParaRPr>
          </a:p>
        </p:txBody>
      </p:sp>
    </p:spTree>
    <p:extLst>
      <p:ext uri="{BB962C8B-B14F-4D97-AF65-F5344CB8AC3E}">
        <p14:creationId xmlns:p14="http://schemas.microsoft.com/office/powerpoint/2010/main" val="798076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3A859-A776-4DC9-3F6A-75B3BA6BC557}"/>
              </a:ext>
            </a:extLst>
          </p:cNvPr>
          <p:cNvSpPr>
            <a:spLocks noGrp="1"/>
          </p:cNvSpPr>
          <p:nvPr>
            <p:ph type="title"/>
          </p:nvPr>
        </p:nvSpPr>
        <p:spPr>
          <a:xfrm>
            <a:off x="516835" y="291548"/>
            <a:ext cx="11131825" cy="636104"/>
          </a:xfrm>
          <a:solidFill>
            <a:schemeClr val="accent1"/>
          </a:solidFill>
        </p:spPr>
        <p:txBody>
          <a:bodyPr>
            <a:normAutofit/>
          </a:bodyPr>
          <a:lstStyle/>
          <a:p>
            <a:r>
              <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RECOMMENDATIONS FROM THE TOWNHALL MEETING </a:t>
            </a:r>
            <a:endParaRPr lang="en-US" sz="3600" dirty="0">
              <a:solidFill>
                <a:schemeClr val="bg1"/>
              </a:solidFill>
            </a:endParaRPr>
          </a:p>
        </p:txBody>
      </p:sp>
      <p:sp>
        <p:nvSpPr>
          <p:cNvPr id="3" name="Content Placeholder 2">
            <a:extLst>
              <a:ext uri="{FF2B5EF4-FFF2-40B4-BE49-F238E27FC236}">
                <a16:creationId xmlns:a16="http://schemas.microsoft.com/office/drawing/2014/main" id="{4BAD6385-122F-BAA3-E68C-1D7EC83D52C4}"/>
              </a:ext>
            </a:extLst>
          </p:cNvPr>
          <p:cNvSpPr>
            <a:spLocks noGrp="1"/>
          </p:cNvSpPr>
          <p:nvPr>
            <p:ph idx="1"/>
          </p:nvPr>
        </p:nvSpPr>
        <p:spPr>
          <a:xfrm>
            <a:off x="384313" y="927652"/>
            <a:ext cx="11396870" cy="5638799"/>
          </a:xfrm>
        </p:spPr>
        <p:txBody>
          <a:bodyPr>
            <a:normAutofit/>
          </a:bodyPr>
          <a:lstStyle/>
          <a:p>
            <a:pPr marL="0" indent="0">
              <a:buNone/>
            </a:pPr>
            <a:r>
              <a:rPr lang="en-US" sz="2400" b="1" kern="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3200" b="1" kern="0" dirty="0">
                <a:effectLst/>
                <a:latin typeface="Times New Roman" panose="02020603050405020304" pitchFamily="18" charset="0"/>
                <a:ea typeface="Times New Roman" panose="02020603050405020304" pitchFamily="18" charset="0"/>
                <a:cs typeface="Times New Roman" panose="02020603050405020304" pitchFamily="18" charset="0"/>
              </a:rPr>
              <a:t>KULUNGUGU</a:t>
            </a:r>
          </a:p>
          <a:p>
            <a:pPr marL="0" indent="0">
              <a:buNone/>
            </a:pPr>
            <a:r>
              <a:rPr lang="en-ZA" sz="2400" dirty="0">
                <a:solidFill>
                  <a:srgbClr val="000000"/>
                </a:solidFill>
                <a:effectLst/>
                <a:latin typeface="Times New Roman" panose="02020603050405020304" pitchFamily="18" charset="0"/>
                <a:ea typeface="Calibri" panose="020F0502020204030204" pitchFamily="34" charset="0"/>
              </a:rPr>
              <a:t>1. Physical infrastructures and adequate facilities to support the activities and enhance the capacity of the border officials.</a:t>
            </a:r>
            <a:endParaRPr lang="en-US" sz="2400" dirty="0">
              <a:effectLst/>
              <a:latin typeface="Calibri" panose="020F0502020204030204" pitchFamily="34" charset="0"/>
              <a:ea typeface="Calibri" panose="020F0502020204030204" pitchFamily="34" charset="0"/>
            </a:endParaRPr>
          </a:p>
          <a:p>
            <a:pPr marL="0" indent="0">
              <a:buNone/>
            </a:pPr>
            <a:r>
              <a:rPr lang="en-US" sz="2400" kern="0" dirty="0">
                <a:effectLst/>
                <a:latin typeface="Times New Roman" panose="02020603050405020304" pitchFamily="18" charset="0"/>
                <a:ea typeface="Times New Roman" panose="02020603050405020304" pitchFamily="18" charset="0"/>
                <a:cs typeface="Times New Roman" panose="02020603050405020304" pitchFamily="18" charset="0"/>
              </a:rPr>
              <a:t>2. Creating awareness and trust building-</a:t>
            </a:r>
            <a:r>
              <a:rPr lang="en-US"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creation of dialogue platforms</a:t>
            </a:r>
          </a:p>
          <a:p>
            <a:pPr marL="0" indent="0">
              <a:buNone/>
            </a:pPr>
            <a:r>
              <a:rPr lang="en-US" sz="2400" kern="0" dirty="0">
                <a:effectLst/>
                <a:latin typeface="Times New Roman" panose="02020603050405020304" pitchFamily="18" charset="0"/>
                <a:ea typeface="Times New Roman" panose="02020603050405020304" pitchFamily="18" charset="0"/>
                <a:cs typeface="Times New Roman" panose="02020603050405020304" pitchFamily="18" charset="0"/>
              </a:rPr>
              <a:t>3. Establishment of port health service</a:t>
            </a:r>
          </a:p>
          <a:p>
            <a:pPr marL="0" indent="0">
              <a:buNone/>
            </a:pPr>
            <a:r>
              <a:rPr lang="en-US" sz="2400" kern="0" dirty="0">
                <a:effectLst/>
                <a:latin typeface="Times New Roman" panose="02020603050405020304" pitchFamily="18" charset="0"/>
                <a:ea typeface="Times New Roman" panose="02020603050405020304" pitchFamily="18" charset="0"/>
                <a:cs typeface="Times New Roman" panose="02020603050405020304" pitchFamily="18" charset="0"/>
              </a:rPr>
              <a:t>4. Migrants in the community must be registered and provided with the necessary permit to stay in the community. </a:t>
            </a:r>
          </a:p>
          <a:p>
            <a:pPr marL="0" indent="0">
              <a:buNone/>
            </a:pPr>
            <a:r>
              <a:rPr lang="en-US" sz="3200" b="1" kern="0" dirty="0">
                <a:latin typeface="Times New Roman" panose="02020603050405020304" pitchFamily="18" charset="0"/>
                <a:ea typeface="Times New Roman" panose="02020603050405020304" pitchFamily="18" charset="0"/>
                <a:cs typeface="Times New Roman" panose="02020603050405020304" pitchFamily="18" charset="0"/>
              </a:rPr>
              <a:t>2. MOGNORI</a:t>
            </a:r>
          </a:p>
          <a:p>
            <a:pPr marL="0" indent="0">
              <a:buNone/>
            </a:pPr>
            <a:r>
              <a:rPr lang="en-US" sz="2400" dirty="0">
                <a:effectLst/>
                <a:latin typeface="Times New Roman" panose="02020603050405020304" pitchFamily="18" charset="0"/>
                <a:ea typeface="Calibri" panose="020F0502020204030204" pitchFamily="34" charset="0"/>
              </a:rPr>
              <a:t>1. Short Length of stay of Security Officials:</a:t>
            </a:r>
            <a:r>
              <a:rPr lang="en-US" sz="2400" dirty="0">
                <a:latin typeface="Times New Roman" panose="02020603050405020304" pitchFamily="18" charset="0"/>
                <a:ea typeface="Calibri" panose="020F0502020204030204" pitchFamily="34" charset="0"/>
              </a:rPr>
              <a:t> </a:t>
            </a:r>
            <a:r>
              <a:rPr lang="en-US" sz="2400" dirty="0">
                <a:effectLst/>
                <a:latin typeface="Times New Roman" panose="02020603050405020304" pitchFamily="18" charset="0"/>
                <a:ea typeface="Calibri" panose="020F0502020204030204" pitchFamily="34" charset="0"/>
              </a:rPr>
              <a:t>observed that security officers are frequently transferred </a:t>
            </a:r>
            <a:endParaRPr lang="en-US" sz="2400" b="1" kern="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2400" dirty="0">
                <a:effectLst/>
                <a:latin typeface="Times New Roman" panose="02020603050405020304" pitchFamily="18" charset="0"/>
                <a:ea typeface="Calibri" panose="020F0502020204030204" pitchFamily="34" charset="0"/>
              </a:rPr>
              <a:t>2. Issuance of ID Cards-not all of them cross the borders with their ID cards, NIA officials out of fear have not returned </a:t>
            </a:r>
          </a:p>
        </p:txBody>
      </p:sp>
    </p:spTree>
    <p:extLst>
      <p:ext uri="{BB962C8B-B14F-4D97-AF65-F5344CB8AC3E}">
        <p14:creationId xmlns:p14="http://schemas.microsoft.com/office/powerpoint/2010/main" val="69603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4EEB0-C1A9-A98E-B5B8-C6228C447863}"/>
              </a:ext>
            </a:extLst>
          </p:cNvPr>
          <p:cNvSpPr>
            <a:spLocks noGrp="1"/>
          </p:cNvSpPr>
          <p:nvPr>
            <p:ph type="title"/>
          </p:nvPr>
        </p:nvSpPr>
        <p:spPr>
          <a:xfrm>
            <a:off x="838200" y="291549"/>
            <a:ext cx="10515600" cy="503582"/>
          </a:xfrm>
          <a:solidFill>
            <a:schemeClr val="accent1"/>
          </a:solidFill>
        </p:spPr>
        <p:txBody>
          <a:bodyPr>
            <a:normAutofit fontScale="90000"/>
          </a:bodyPr>
          <a:lstStyle/>
          <a:p>
            <a:pPr algn="ctr"/>
            <a:r>
              <a:rPr lang="en-US" dirty="0">
                <a:solidFill>
                  <a:schemeClr val="bg1"/>
                </a:solidFill>
              </a:rPr>
              <a:t>DEMOGRAPHICS</a:t>
            </a:r>
          </a:p>
        </p:txBody>
      </p:sp>
      <p:graphicFrame>
        <p:nvGraphicFramePr>
          <p:cNvPr id="4" name="Content Placeholder 3">
            <a:extLst>
              <a:ext uri="{FF2B5EF4-FFF2-40B4-BE49-F238E27FC236}">
                <a16:creationId xmlns:a16="http://schemas.microsoft.com/office/drawing/2014/main" id="{3A02ECF7-BF86-A65F-B095-9987941EB5CB}"/>
              </a:ext>
            </a:extLst>
          </p:cNvPr>
          <p:cNvGraphicFramePr>
            <a:graphicFrameLocks noGrp="1"/>
          </p:cNvGraphicFramePr>
          <p:nvPr>
            <p:ph idx="1"/>
            <p:extLst>
              <p:ext uri="{D42A27DB-BD31-4B8C-83A1-F6EECF244321}">
                <p14:modId xmlns:p14="http://schemas.microsoft.com/office/powerpoint/2010/main" val="3826379294"/>
              </p:ext>
            </p:extLst>
          </p:nvPr>
        </p:nvGraphicFramePr>
        <p:xfrm>
          <a:off x="838200" y="1454569"/>
          <a:ext cx="5708374" cy="423738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9B114EFB-8D28-9A76-D9C3-C3F492E45EC9}"/>
              </a:ext>
            </a:extLst>
          </p:cNvPr>
          <p:cNvGraphicFramePr>
            <a:graphicFrameLocks/>
          </p:cNvGraphicFramePr>
          <p:nvPr>
            <p:extLst>
              <p:ext uri="{D42A27DB-BD31-4B8C-83A1-F6EECF244321}">
                <p14:modId xmlns:p14="http://schemas.microsoft.com/office/powerpoint/2010/main" val="1022122336"/>
              </p:ext>
            </p:extLst>
          </p:nvPr>
        </p:nvGraphicFramePr>
        <p:xfrm>
          <a:off x="7050157" y="1514067"/>
          <a:ext cx="4010025" cy="423738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C65D69A-E180-4BC7-44F4-BDC7ED5F25E5}"/>
              </a:ext>
            </a:extLst>
          </p:cNvPr>
          <p:cNvSpPr txBox="1"/>
          <p:nvPr/>
        </p:nvSpPr>
        <p:spPr>
          <a:xfrm>
            <a:off x="7779024" y="1047924"/>
            <a:ext cx="2544419" cy="403691"/>
          </a:xfrm>
          <a:prstGeom prst="rect">
            <a:avLst/>
          </a:prstGeom>
          <a:noFill/>
        </p:spPr>
        <p:txBody>
          <a:bodyPr wrap="square" lIns="0" tIns="36000" rIns="216000" bIns="36000" rtlCol="0">
            <a:spAutoFit/>
          </a:bodyPr>
          <a:lstStyle/>
          <a:p>
            <a:pPr marL="0" marR="0" lvl="0" indent="0" algn="l" defTabSz="914377" rtl="0" eaLnBrk="1" fontAlgn="auto" latinLnBrk="0" hangingPunct="1">
              <a:lnSpc>
                <a:spcPct val="13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0048AF"/>
                </a:solidFill>
                <a:effectLst/>
                <a:uLnTx/>
                <a:uFillTx/>
                <a:latin typeface="Calibri" panose="020F0502020204030204"/>
                <a:ea typeface="+mn-ea"/>
                <a:cs typeface="+mn-cs"/>
              </a:rPr>
              <a:t>Security Personnels</a:t>
            </a:r>
          </a:p>
        </p:txBody>
      </p:sp>
      <p:sp>
        <p:nvSpPr>
          <p:cNvPr id="10" name="TextBox 9">
            <a:extLst>
              <a:ext uri="{FF2B5EF4-FFF2-40B4-BE49-F238E27FC236}">
                <a16:creationId xmlns:a16="http://schemas.microsoft.com/office/drawing/2014/main" id="{AA88A4AE-E737-B1D8-8AE4-C83323DF9FD8}"/>
              </a:ext>
            </a:extLst>
          </p:cNvPr>
          <p:cNvSpPr txBox="1"/>
          <p:nvPr/>
        </p:nvSpPr>
        <p:spPr>
          <a:xfrm>
            <a:off x="1868558" y="1047923"/>
            <a:ext cx="2544419" cy="403691"/>
          </a:xfrm>
          <a:prstGeom prst="rect">
            <a:avLst/>
          </a:prstGeom>
          <a:noFill/>
        </p:spPr>
        <p:txBody>
          <a:bodyPr wrap="square" lIns="0" tIns="36000" rIns="216000" bIns="36000" rtlCol="0">
            <a:spAutoFit/>
          </a:bodyPr>
          <a:lstStyle/>
          <a:p>
            <a:pPr marL="0" marR="0" lvl="0" indent="0" algn="l" defTabSz="914377" rtl="0" eaLnBrk="1" fontAlgn="auto" latinLnBrk="0" hangingPunct="1">
              <a:lnSpc>
                <a:spcPct val="130000"/>
              </a:lnSpc>
              <a:spcBef>
                <a:spcPts val="600"/>
              </a:spcBef>
              <a:spcAft>
                <a:spcPts val="0"/>
              </a:spcAft>
              <a:buClrTx/>
              <a:buSzTx/>
              <a:buFontTx/>
              <a:buNone/>
              <a:tabLst/>
              <a:defRPr/>
            </a:pPr>
            <a:r>
              <a:rPr lang="en-US" b="1" dirty="0">
                <a:solidFill>
                  <a:srgbClr val="0048AF"/>
                </a:solidFill>
                <a:latin typeface="Calibri" panose="020F0502020204030204"/>
              </a:rPr>
              <a:t>Border Residents</a:t>
            </a:r>
            <a:endParaRPr kumimoji="0" lang="en-US" b="1" i="0" u="none" strike="noStrike" kern="1200" cap="none" spc="0" normalizeH="0" baseline="0" noProof="0" dirty="0">
              <a:ln>
                <a:noFill/>
              </a:ln>
              <a:solidFill>
                <a:srgbClr val="0048AF"/>
              </a:solidFill>
              <a:effectLst/>
              <a:uLnTx/>
              <a:uFillTx/>
              <a:latin typeface="Calibri" panose="020F0502020204030204"/>
              <a:ea typeface="+mn-ea"/>
              <a:cs typeface="+mn-cs"/>
            </a:endParaRPr>
          </a:p>
        </p:txBody>
      </p:sp>
      <p:pic>
        <p:nvPicPr>
          <p:cNvPr id="11" name="Picture Placeholder 41" descr="Logo&#10;&#10;Description automatically generated with low confidence">
            <a:extLst>
              <a:ext uri="{FF2B5EF4-FFF2-40B4-BE49-F238E27FC236}">
                <a16:creationId xmlns:a16="http://schemas.microsoft.com/office/drawing/2014/main" id="{C3FD71E2-F677-AB3B-C8CA-8D404A553AFC}"/>
              </a:ext>
            </a:extLst>
          </p:cNvPr>
          <p:cNvPicPr>
            <a:picLocks noChangeAspect="1"/>
          </p:cNvPicPr>
          <p:nvPr/>
        </p:nvPicPr>
        <p:blipFill rotWithShape="1">
          <a:blip r:embed="rId4"/>
          <a:srcRect t="307" b="307"/>
          <a:stretch>
            <a:fillRect/>
          </a:stretch>
        </p:blipFill>
        <p:spPr>
          <a:xfrm>
            <a:off x="10381625" y="6096000"/>
            <a:ext cx="1452932" cy="544850"/>
          </a:xfrm>
          <a:prstGeom prst="rect">
            <a:avLst/>
          </a:prstGeom>
        </p:spPr>
      </p:pic>
      <p:sp>
        <p:nvSpPr>
          <p:cNvPr id="12" name="TextBox 11">
            <a:extLst>
              <a:ext uri="{FF2B5EF4-FFF2-40B4-BE49-F238E27FC236}">
                <a16:creationId xmlns:a16="http://schemas.microsoft.com/office/drawing/2014/main" id="{3D32F17D-4263-2298-FFFC-0E8113AD6405}"/>
              </a:ext>
            </a:extLst>
          </p:cNvPr>
          <p:cNvSpPr txBox="1"/>
          <p:nvPr/>
        </p:nvSpPr>
        <p:spPr>
          <a:xfrm>
            <a:off x="838200" y="5810076"/>
            <a:ext cx="9326216"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Two samples: 1573 </a:t>
            </a:r>
            <a:r>
              <a:rPr lang="en-US" sz="2400" b="1" dirty="0">
                <a:latin typeface="Times New Roman" panose="02020603050405020304" pitchFamily="18" charset="0"/>
                <a:cs typeface="Times New Roman" panose="02020603050405020304" pitchFamily="18" charset="0"/>
              </a:rPr>
              <a:t>local people</a:t>
            </a:r>
            <a:r>
              <a:rPr lang="en-US" sz="2400" dirty="0">
                <a:latin typeface="Times New Roman" panose="02020603050405020304" pitchFamily="18" charset="0"/>
                <a:cs typeface="Times New Roman" panose="02020603050405020304" pitchFamily="18" charset="0"/>
              </a:rPr>
              <a:t> who reside in the border communities and 304 </a:t>
            </a:r>
            <a:r>
              <a:rPr lang="en-US" sz="2400" b="1" dirty="0">
                <a:latin typeface="Times New Roman" panose="02020603050405020304" pitchFamily="18" charset="0"/>
                <a:cs typeface="Times New Roman" panose="02020603050405020304" pitchFamily="18" charset="0"/>
              </a:rPr>
              <a:t>security officers</a:t>
            </a:r>
            <a:r>
              <a:rPr lang="en-US" sz="2400" dirty="0">
                <a:latin typeface="Times New Roman" panose="02020603050405020304" pitchFamily="18" charset="0"/>
                <a:cs typeface="Times New Roman" panose="02020603050405020304" pitchFamily="18" charset="0"/>
              </a:rPr>
              <a:t> who work along the borders</a:t>
            </a:r>
          </a:p>
        </p:txBody>
      </p:sp>
      <p:sp>
        <p:nvSpPr>
          <p:cNvPr id="3" name="TextBox 2">
            <a:extLst>
              <a:ext uri="{FF2B5EF4-FFF2-40B4-BE49-F238E27FC236}">
                <a16:creationId xmlns:a16="http://schemas.microsoft.com/office/drawing/2014/main" id="{E62ABFC4-49F9-EF5F-D911-2801EE7EA98D}"/>
              </a:ext>
            </a:extLst>
          </p:cNvPr>
          <p:cNvSpPr txBox="1"/>
          <p:nvPr/>
        </p:nvSpPr>
        <p:spPr>
          <a:xfrm>
            <a:off x="2584174" y="3448092"/>
            <a:ext cx="1404731" cy="707886"/>
          </a:xfrm>
          <a:prstGeom prst="rect">
            <a:avLst/>
          </a:prstGeom>
          <a:noFill/>
        </p:spPr>
        <p:txBody>
          <a:bodyPr wrap="square" rtlCol="0">
            <a:spAutoFit/>
          </a:bodyPr>
          <a:lstStyle/>
          <a:p>
            <a:r>
              <a:rPr lang="en-US" sz="4000" dirty="0"/>
              <a:t>1573</a:t>
            </a:r>
          </a:p>
        </p:txBody>
      </p:sp>
    </p:spTree>
    <p:extLst>
      <p:ext uri="{BB962C8B-B14F-4D97-AF65-F5344CB8AC3E}">
        <p14:creationId xmlns:p14="http://schemas.microsoft.com/office/powerpoint/2010/main" val="41073646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D8BA3D-1DC4-75E2-FD51-9A495277BB2F}"/>
              </a:ext>
            </a:extLst>
          </p:cNvPr>
          <p:cNvSpPr>
            <a:spLocks noGrp="1"/>
          </p:cNvSpPr>
          <p:nvPr>
            <p:ph idx="1"/>
          </p:nvPr>
        </p:nvSpPr>
        <p:spPr>
          <a:xfrm>
            <a:off x="291547" y="1086678"/>
            <a:ext cx="11502887" cy="5551969"/>
          </a:xfrm>
        </p:spPr>
        <p:txBody>
          <a:bodyPr>
            <a:normAutofit fontScale="92500"/>
          </a:bodyPr>
          <a:lstStyle/>
          <a:p>
            <a:pPr marL="0" indent="0">
              <a:buNone/>
            </a:pPr>
            <a:r>
              <a:rPr lang="en-US" sz="2800" b="1" kern="0" dirty="0">
                <a:effectLst/>
                <a:latin typeface="Times New Roman" panose="02020603050405020304" pitchFamily="18" charset="0"/>
                <a:ea typeface="Times New Roman" panose="02020603050405020304" pitchFamily="18" charset="0"/>
                <a:cs typeface="Times New Roman" panose="02020603050405020304" pitchFamily="18" charset="0"/>
              </a:rPr>
              <a:t>3. PULMAKOM</a:t>
            </a:r>
          </a:p>
          <a:p>
            <a:r>
              <a:rPr lang="en-US" sz="2800" i="1" dirty="0">
                <a:effectLst/>
                <a:latin typeface="Times New Roman" panose="02020603050405020304" pitchFamily="18" charset="0"/>
                <a:ea typeface="Calibri" panose="020F0502020204030204" pitchFamily="34" charset="0"/>
              </a:rPr>
              <a:t>Scrap Dealers: </a:t>
            </a:r>
            <a:r>
              <a:rPr lang="en-US" sz="2800" dirty="0">
                <a:effectLst/>
                <a:latin typeface="Times New Roman" panose="02020603050405020304" pitchFamily="18" charset="0"/>
                <a:ea typeface="Calibri" panose="020F0502020204030204" pitchFamily="34" charset="0"/>
              </a:rPr>
              <a:t>The issue of scrap dealers in the </a:t>
            </a:r>
            <a:r>
              <a:rPr lang="en-US" sz="2800" dirty="0" err="1">
                <a:effectLst/>
                <a:latin typeface="Times New Roman" panose="02020603050405020304" pitchFamily="18" charset="0"/>
                <a:ea typeface="Calibri" panose="020F0502020204030204" pitchFamily="34" charset="0"/>
              </a:rPr>
              <a:t>Pulmakom</a:t>
            </a:r>
            <a:r>
              <a:rPr lang="en-US" sz="2800" dirty="0">
                <a:effectLst/>
                <a:latin typeface="Times New Roman" panose="02020603050405020304" pitchFamily="18" charset="0"/>
                <a:ea typeface="Calibri" panose="020F0502020204030204" pitchFamily="34" charset="0"/>
              </a:rPr>
              <a:t> area came up. According to a participant, these people who are mostly from Niger, are being ignored and allowed to freely work, but something needs to be done about it</a:t>
            </a:r>
          </a:p>
          <a:p>
            <a:r>
              <a:rPr lang="en-US" sz="2800" i="1" dirty="0">
                <a:effectLst/>
                <a:latin typeface="Times New Roman" panose="02020603050405020304" pitchFamily="18" charset="0"/>
                <a:ea typeface="Calibri" panose="020F0502020204030204" pitchFamily="34" charset="0"/>
              </a:rPr>
              <a:t>Youth Participation</a:t>
            </a:r>
            <a:r>
              <a:rPr lang="en-US" sz="2800" dirty="0">
                <a:effectLst/>
                <a:latin typeface="Times New Roman" panose="02020603050405020304" pitchFamily="18" charset="0"/>
                <a:ea typeface="Calibri" panose="020F0502020204030204" pitchFamily="34" charset="0"/>
              </a:rPr>
              <a:t>: The need for collaboration between youth groups and security personnel within the community</a:t>
            </a:r>
            <a:endParaRPr lang="en-US" sz="2800" dirty="0">
              <a:latin typeface="Times New Roman" panose="02020603050405020304" pitchFamily="18" charset="0"/>
              <a:ea typeface="Calibri" panose="020F0502020204030204" pitchFamily="34" charset="0"/>
            </a:endParaRPr>
          </a:p>
          <a:p>
            <a:endParaRPr lang="en-US" sz="2800" b="1" kern="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2800" b="1" kern="0" dirty="0">
                <a:effectLst/>
                <a:latin typeface="Times New Roman" panose="02020603050405020304" pitchFamily="18" charset="0"/>
                <a:ea typeface="Times New Roman" panose="02020603050405020304" pitchFamily="18" charset="0"/>
                <a:cs typeface="Times New Roman" panose="02020603050405020304" pitchFamily="18" charset="0"/>
              </a:rPr>
              <a:t>4. PUSIGA</a:t>
            </a:r>
          </a:p>
          <a:p>
            <a:r>
              <a:rPr lang="en-US" sz="2800" i="1" dirty="0">
                <a:effectLst/>
                <a:latin typeface="Times New Roman" panose="02020603050405020304" pitchFamily="18" charset="0"/>
                <a:ea typeface="Calibri" panose="020F0502020204030204" pitchFamily="34" charset="0"/>
              </a:rPr>
              <a:t>Swift response to relayed information</a:t>
            </a:r>
            <a:r>
              <a:rPr lang="en-US" sz="2800" dirty="0">
                <a:effectLst/>
                <a:latin typeface="Times New Roman" panose="02020603050405020304" pitchFamily="18" charset="0"/>
                <a:ea typeface="Calibri" panose="020F0502020204030204" pitchFamily="34" charset="0"/>
              </a:rPr>
              <a:t>: The issue of delay in acting on information given to security personnel by community members</a:t>
            </a:r>
          </a:p>
          <a:p>
            <a:r>
              <a:rPr lang="en-US" sz="2800" i="1" dirty="0">
                <a:effectLst/>
                <a:latin typeface="Times New Roman" panose="02020603050405020304" pitchFamily="18" charset="0"/>
                <a:ea typeface="Calibri" panose="020F0502020204030204" pitchFamily="34" charset="0"/>
              </a:rPr>
              <a:t>Creation of Common Platform for Security Personnel</a:t>
            </a:r>
            <a:r>
              <a:rPr lang="en-US" sz="2800" dirty="0">
                <a:effectLst/>
                <a:latin typeface="Times New Roman" panose="02020603050405020304" pitchFamily="18" charset="0"/>
                <a:ea typeface="Calibri" panose="020F0502020204030204" pitchFamily="34" charset="0"/>
              </a:rPr>
              <a:t>: It was discovered that there was no common platform for all security personnel irrespective of the agency to share information readily </a:t>
            </a:r>
            <a:endParaRPr lang="en-US" dirty="0"/>
          </a:p>
        </p:txBody>
      </p:sp>
      <p:sp>
        <p:nvSpPr>
          <p:cNvPr id="4" name="Title 1">
            <a:extLst>
              <a:ext uri="{FF2B5EF4-FFF2-40B4-BE49-F238E27FC236}">
                <a16:creationId xmlns:a16="http://schemas.microsoft.com/office/drawing/2014/main" id="{E5F2A32F-5330-9DE1-6724-93A0265C4880}"/>
              </a:ext>
            </a:extLst>
          </p:cNvPr>
          <p:cNvSpPr>
            <a:spLocks noGrp="1"/>
          </p:cNvSpPr>
          <p:nvPr>
            <p:ph type="title"/>
          </p:nvPr>
        </p:nvSpPr>
        <p:spPr>
          <a:xfrm>
            <a:off x="838200" y="219075"/>
            <a:ext cx="10515600" cy="576263"/>
          </a:xfrm>
          <a:solidFill>
            <a:schemeClr val="accent1"/>
          </a:solidFill>
        </p:spPr>
        <p:txBody>
          <a:bodyPr>
            <a:normAutofit fontScale="90000"/>
          </a:bodyPr>
          <a:lstStyle/>
          <a:p>
            <a:r>
              <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RECOMMENDATIONS FROM THE TOWNHALL MEETING </a:t>
            </a:r>
            <a:endParaRPr lang="en-US" sz="3600" dirty="0">
              <a:solidFill>
                <a:schemeClr val="bg1"/>
              </a:solidFill>
            </a:endParaRPr>
          </a:p>
        </p:txBody>
      </p:sp>
    </p:spTree>
    <p:extLst>
      <p:ext uri="{BB962C8B-B14F-4D97-AF65-F5344CB8AC3E}">
        <p14:creationId xmlns:p14="http://schemas.microsoft.com/office/powerpoint/2010/main" val="3608166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0ADB16-545B-6B65-EA23-762151634345}"/>
              </a:ext>
            </a:extLst>
          </p:cNvPr>
          <p:cNvSpPr>
            <a:spLocks noGrp="1"/>
          </p:cNvSpPr>
          <p:nvPr>
            <p:ph idx="1"/>
          </p:nvPr>
        </p:nvSpPr>
        <p:spPr>
          <a:xfrm>
            <a:off x="530087" y="1550504"/>
            <a:ext cx="10823713" cy="4626459"/>
          </a:xfrm>
        </p:spPr>
        <p:txBody>
          <a:bodyPr/>
          <a:lstStyle/>
          <a:p>
            <a:pPr marL="0" indent="0">
              <a:buNone/>
            </a:pPr>
            <a:r>
              <a:rPr lang="en-US" b="1" dirty="0"/>
              <a:t>5. PAGA</a:t>
            </a:r>
          </a:p>
          <a:p>
            <a:r>
              <a:rPr lang="en-US" sz="2800" dirty="0">
                <a:solidFill>
                  <a:srgbClr val="000000"/>
                </a:solidFill>
                <a:effectLst/>
                <a:latin typeface="Times New Roman" panose="02020603050405020304" pitchFamily="18" charset="0"/>
                <a:ea typeface="Calibri" panose="020F0502020204030204" pitchFamily="34" charset="0"/>
              </a:rPr>
              <a:t>Community members intervening in the activities of the immigration officials</a:t>
            </a:r>
            <a:r>
              <a:rPr lang="en-US" sz="2800" i="1" dirty="0">
                <a:solidFill>
                  <a:srgbClr val="000000"/>
                </a:solidFill>
                <a:effectLst/>
                <a:latin typeface="Times New Roman" panose="02020603050405020304" pitchFamily="18" charset="0"/>
                <a:ea typeface="Calibri" panose="020F0502020204030204" pitchFamily="34" charset="0"/>
              </a:rPr>
              <a:t>:</a:t>
            </a:r>
            <a:r>
              <a:rPr lang="en-US" sz="2800" dirty="0">
                <a:effectLst/>
                <a:latin typeface="Times New Roman" panose="02020603050405020304" pitchFamily="18" charset="0"/>
                <a:ea typeface="Calibri" panose="020F0502020204030204" pitchFamily="34" charset="0"/>
              </a:rPr>
              <a:t> </a:t>
            </a:r>
            <a:r>
              <a:rPr lang="en-US" sz="2800" dirty="0">
                <a:solidFill>
                  <a:srgbClr val="000000"/>
                </a:solidFill>
                <a:effectLst/>
                <a:latin typeface="Times New Roman" panose="02020603050405020304" pitchFamily="18" charset="0"/>
                <a:ea typeface="Calibri" panose="020F0502020204030204" pitchFamily="34" charset="0"/>
              </a:rPr>
              <a:t>intervene to intercede on behalf of an arrested irregular migrant </a:t>
            </a:r>
          </a:p>
          <a:p>
            <a:pPr marL="0" indent="0">
              <a:buNone/>
            </a:pPr>
            <a:r>
              <a:rPr lang="en-US" sz="2800" b="1" dirty="0">
                <a:solidFill>
                  <a:srgbClr val="000000"/>
                </a:solidFill>
                <a:latin typeface="Times New Roman" panose="02020603050405020304" pitchFamily="18" charset="0"/>
              </a:rPr>
              <a:t>6. NAMOO</a:t>
            </a:r>
          </a:p>
          <a:p>
            <a:r>
              <a:rPr lang="en-US" sz="2800" dirty="0">
                <a:solidFill>
                  <a:srgbClr val="000000"/>
                </a:solidFill>
                <a:effectLst/>
                <a:latin typeface="Times New Roman" panose="02020603050405020304" pitchFamily="18" charset="0"/>
                <a:ea typeface="Calibri" panose="020F0502020204030204" pitchFamily="34" charset="0"/>
              </a:rPr>
              <a:t>Over-familiarization negatively affects the activities of the GIS-some  border residents take things for granted because of </a:t>
            </a:r>
            <a:r>
              <a:rPr lang="en-US" sz="2800" dirty="0">
                <a:effectLst/>
                <a:latin typeface="Times New Roman" panose="02020603050405020304" pitchFamily="18" charset="0"/>
                <a:ea typeface="Calibri" panose="020F0502020204030204" pitchFamily="34" charset="0"/>
              </a:rPr>
              <a:t>having acquaintances with the security officials.</a:t>
            </a:r>
          </a:p>
          <a:p>
            <a:endParaRPr lang="en-US" dirty="0"/>
          </a:p>
        </p:txBody>
      </p:sp>
      <p:sp>
        <p:nvSpPr>
          <p:cNvPr id="4" name="Title 1">
            <a:extLst>
              <a:ext uri="{FF2B5EF4-FFF2-40B4-BE49-F238E27FC236}">
                <a16:creationId xmlns:a16="http://schemas.microsoft.com/office/drawing/2014/main" id="{A1746A3C-51ED-B816-EA06-A2DBA4C2221F}"/>
              </a:ext>
            </a:extLst>
          </p:cNvPr>
          <p:cNvSpPr>
            <a:spLocks noGrp="1"/>
          </p:cNvSpPr>
          <p:nvPr>
            <p:ph type="title"/>
          </p:nvPr>
        </p:nvSpPr>
        <p:spPr>
          <a:xfrm>
            <a:off x="838200" y="338621"/>
            <a:ext cx="10515600" cy="867327"/>
          </a:xfrm>
          <a:solidFill>
            <a:schemeClr val="accent1"/>
          </a:solidFill>
        </p:spPr>
        <p:txBody>
          <a:bodyPr>
            <a:normAutofit/>
          </a:bodyPr>
          <a:lstStyle/>
          <a:p>
            <a:r>
              <a:rPr lang="en-US" sz="3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RECOMMENDATIONS FROM THE TOWNHALL MEETING </a:t>
            </a:r>
            <a:endParaRPr lang="en-US" sz="3600" dirty="0">
              <a:solidFill>
                <a:schemeClr val="bg1"/>
              </a:solidFill>
            </a:endParaRPr>
          </a:p>
        </p:txBody>
      </p:sp>
    </p:spTree>
    <p:extLst>
      <p:ext uri="{BB962C8B-B14F-4D97-AF65-F5344CB8AC3E}">
        <p14:creationId xmlns:p14="http://schemas.microsoft.com/office/powerpoint/2010/main" val="2445248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2055" y="3102101"/>
            <a:ext cx="2846705" cy="672465"/>
          </a:xfrm>
          <a:prstGeom prst="rect">
            <a:avLst/>
          </a:prstGeom>
        </p:spPr>
        <p:txBody>
          <a:bodyPr vert="horz" wrap="square" lIns="0" tIns="0" rIns="0" bIns="0" rtlCol="0">
            <a:spAutoFit/>
          </a:bodyPr>
          <a:lstStyle/>
          <a:p>
            <a:pPr marL="12700">
              <a:lnSpc>
                <a:spcPct val="100000"/>
              </a:lnSpc>
            </a:pPr>
            <a:r>
              <a:rPr sz="4000" spc="-170" dirty="0">
                <a:solidFill>
                  <a:srgbClr val="FFFFFF"/>
                </a:solidFill>
                <a:latin typeface="Gill Sans MT"/>
                <a:cs typeface="Gill Sans MT"/>
              </a:rPr>
              <a:t>THANK</a:t>
            </a:r>
            <a:r>
              <a:rPr sz="4000" spc="-70" dirty="0">
                <a:solidFill>
                  <a:srgbClr val="FFFFFF"/>
                </a:solidFill>
                <a:latin typeface="Gill Sans MT"/>
                <a:cs typeface="Gill Sans MT"/>
              </a:rPr>
              <a:t> </a:t>
            </a:r>
            <a:r>
              <a:rPr sz="4000" spc="-130" dirty="0">
                <a:solidFill>
                  <a:srgbClr val="FFFFFF"/>
                </a:solidFill>
                <a:latin typeface="Gill Sans MT"/>
                <a:cs typeface="Gill Sans MT"/>
              </a:rPr>
              <a:t>YOU</a:t>
            </a:r>
            <a:endParaRPr sz="4000" dirty="0">
              <a:latin typeface="Gill Sans MT"/>
              <a:cs typeface="Gill Sans MT"/>
            </a:endParaRPr>
          </a:p>
        </p:txBody>
      </p:sp>
      <p:sp>
        <p:nvSpPr>
          <p:cNvPr id="4" name="Subtitle 3">
            <a:extLst>
              <a:ext uri="{FF2B5EF4-FFF2-40B4-BE49-F238E27FC236}">
                <a16:creationId xmlns:a16="http://schemas.microsoft.com/office/drawing/2014/main" id="{787851A9-7011-2C02-71B1-C04D564DB59C}"/>
              </a:ext>
            </a:extLst>
          </p:cNvPr>
          <p:cNvSpPr>
            <a:spLocks noGrp="1"/>
          </p:cNvSpPr>
          <p:nvPr>
            <p:ph type="subTitle" idx="1"/>
          </p:nvPr>
        </p:nvSpPr>
        <p:spPr>
          <a:xfrm>
            <a:off x="1524000" y="3706442"/>
            <a:ext cx="9144000" cy="1655762"/>
          </a:xfrm>
        </p:spPr>
        <p:txBody>
          <a:bodyPr/>
          <a:lstStyle/>
          <a:p>
            <a:endParaRPr lang="en-US" dirty="0"/>
          </a:p>
        </p:txBody>
      </p:sp>
      <p:sp>
        <p:nvSpPr>
          <p:cNvPr id="7" name="object 2">
            <a:extLst>
              <a:ext uri="{FF2B5EF4-FFF2-40B4-BE49-F238E27FC236}">
                <a16:creationId xmlns:a16="http://schemas.microsoft.com/office/drawing/2014/main" id="{C0AFD834-4D3B-BEC0-0AC9-24FB47267CC8}"/>
              </a:ext>
            </a:extLst>
          </p:cNvPr>
          <p:cNvSpPr txBox="1">
            <a:spLocks noGrp="1"/>
          </p:cNvSpPr>
          <p:nvPr>
            <p:ph type="ctrTitle"/>
          </p:nvPr>
        </p:nvSpPr>
        <p:spPr>
          <a:xfrm>
            <a:off x="1524000" y="2678966"/>
            <a:ext cx="9144000" cy="830997"/>
          </a:xfrm>
          <a:prstGeom prst="rect">
            <a:avLst/>
          </a:prstGeom>
          <a:solidFill>
            <a:schemeClr val="accent1"/>
          </a:solidFill>
        </p:spPr>
        <p:txBody>
          <a:bodyPr vert="horz" wrap="square" lIns="0" tIns="0" rIns="0" bIns="0" rtlCol="0">
            <a:spAutoFit/>
          </a:bodyPr>
          <a:lstStyle/>
          <a:p>
            <a:pPr marL="12700">
              <a:lnSpc>
                <a:spcPct val="100000"/>
              </a:lnSpc>
            </a:pPr>
            <a:r>
              <a:rPr lang="en-US" sz="5400" dirty="0">
                <a:solidFill>
                  <a:schemeClr val="bg1"/>
                </a:solidFill>
                <a:latin typeface="Gill Sans MT"/>
                <a:cs typeface="Gill Sans MT"/>
              </a:rPr>
              <a:t>THANK YOU</a:t>
            </a:r>
            <a:endParaRPr sz="5400" dirty="0">
              <a:solidFill>
                <a:schemeClr val="bg1"/>
              </a:solidFill>
              <a:latin typeface="Gill Sans MT"/>
              <a:cs typeface="Gill Sans M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3DE38-4537-2AB4-B002-B5EFA4B1B30D}"/>
              </a:ext>
            </a:extLst>
          </p:cNvPr>
          <p:cNvSpPr>
            <a:spLocks noGrp="1"/>
          </p:cNvSpPr>
          <p:nvPr>
            <p:ph type="title"/>
          </p:nvPr>
        </p:nvSpPr>
        <p:spPr>
          <a:xfrm>
            <a:off x="838200" y="365125"/>
            <a:ext cx="10515600" cy="522771"/>
          </a:xfrm>
          <a:solidFill>
            <a:schemeClr val="accent1"/>
          </a:solidFill>
        </p:spPr>
        <p:txBody>
          <a:bodyPr>
            <a:normAutofit fontScale="90000"/>
          </a:bodyPr>
          <a:lstStyle/>
          <a:p>
            <a:pPr algn="ctr"/>
            <a:r>
              <a:rPr lang="en-US" dirty="0">
                <a:solidFill>
                  <a:schemeClr val="bg1"/>
                </a:solidFill>
              </a:rPr>
              <a:t>DEMOGRAPHICS</a:t>
            </a:r>
            <a:endParaRPr lang="en-US" dirty="0"/>
          </a:p>
        </p:txBody>
      </p:sp>
      <p:graphicFrame>
        <p:nvGraphicFramePr>
          <p:cNvPr id="19" name="Content Placeholder 18">
            <a:extLst>
              <a:ext uri="{FF2B5EF4-FFF2-40B4-BE49-F238E27FC236}">
                <a16:creationId xmlns:a16="http://schemas.microsoft.com/office/drawing/2014/main" id="{3BF6712F-7B91-45F7-C649-36354F441411}"/>
              </a:ext>
            </a:extLst>
          </p:cNvPr>
          <p:cNvGraphicFramePr>
            <a:graphicFrameLocks noGrp="1"/>
          </p:cNvGraphicFramePr>
          <p:nvPr>
            <p:ph idx="1"/>
            <p:extLst>
              <p:ext uri="{D42A27DB-BD31-4B8C-83A1-F6EECF244321}">
                <p14:modId xmlns:p14="http://schemas.microsoft.com/office/powerpoint/2010/main" val="220537321"/>
              </p:ext>
            </p:extLst>
          </p:nvPr>
        </p:nvGraphicFramePr>
        <p:xfrm>
          <a:off x="490330" y="1391478"/>
          <a:ext cx="6175513" cy="47854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Chart 19">
            <a:extLst>
              <a:ext uri="{FF2B5EF4-FFF2-40B4-BE49-F238E27FC236}">
                <a16:creationId xmlns:a16="http://schemas.microsoft.com/office/drawing/2014/main" id="{F1128B56-E191-0712-0A2E-96F186108B41}"/>
              </a:ext>
            </a:extLst>
          </p:cNvPr>
          <p:cNvGraphicFramePr>
            <a:graphicFrameLocks/>
          </p:cNvGraphicFramePr>
          <p:nvPr>
            <p:extLst>
              <p:ext uri="{D42A27DB-BD31-4B8C-83A1-F6EECF244321}">
                <p14:modId xmlns:p14="http://schemas.microsoft.com/office/powerpoint/2010/main" val="2134898455"/>
              </p:ext>
            </p:extLst>
          </p:nvPr>
        </p:nvGraphicFramePr>
        <p:xfrm>
          <a:off x="7182678" y="1510749"/>
          <a:ext cx="4625009" cy="4522304"/>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a:extLst>
              <a:ext uri="{FF2B5EF4-FFF2-40B4-BE49-F238E27FC236}">
                <a16:creationId xmlns:a16="http://schemas.microsoft.com/office/drawing/2014/main" id="{2DAC06A0-4F1F-C412-606E-26783DE1EF41}"/>
              </a:ext>
            </a:extLst>
          </p:cNvPr>
          <p:cNvSpPr txBox="1"/>
          <p:nvPr/>
        </p:nvSpPr>
        <p:spPr>
          <a:xfrm>
            <a:off x="1762539" y="1107058"/>
            <a:ext cx="2650437" cy="403691"/>
          </a:xfrm>
          <a:prstGeom prst="rect">
            <a:avLst/>
          </a:prstGeom>
          <a:noFill/>
        </p:spPr>
        <p:txBody>
          <a:bodyPr wrap="square" lIns="0" tIns="36000" rIns="216000" bIns="36000" rtlCol="0">
            <a:spAutoFit/>
          </a:bodyPr>
          <a:lstStyle/>
          <a:p>
            <a:pPr marL="0" marR="0" lvl="0" indent="0" algn="l" defTabSz="914377" rtl="0" eaLnBrk="1" fontAlgn="auto" latinLnBrk="0" hangingPunct="1">
              <a:lnSpc>
                <a:spcPct val="130000"/>
              </a:lnSpc>
              <a:spcBef>
                <a:spcPts val="600"/>
              </a:spcBef>
              <a:spcAft>
                <a:spcPts val="0"/>
              </a:spcAft>
              <a:buClrTx/>
              <a:buSzTx/>
              <a:buFontTx/>
              <a:buNone/>
              <a:tabLst/>
              <a:defRPr/>
            </a:pPr>
            <a:r>
              <a:rPr lang="en-US" b="1" dirty="0">
                <a:solidFill>
                  <a:srgbClr val="0048AF"/>
                </a:solidFill>
                <a:latin typeface="Calibri" panose="020F0502020204030204"/>
              </a:rPr>
              <a:t>Border Residents</a:t>
            </a:r>
            <a:endParaRPr kumimoji="0" lang="en-US" b="1" i="0" u="none" strike="noStrike" kern="1200" cap="none" spc="0" normalizeH="0" baseline="0" noProof="0" dirty="0">
              <a:ln>
                <a:noFill/>
              </a:ln>
              <a:solidFill>
                <a:srgbClr val="0048AF"/>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1E238A27-0712-9305-8ABB-86974B3432AC}"/>
              </a:ext>
            </a:extLst>
          </p:cNvPr>
          <p:cNvSpPr txBox="1"/>
          <p:nvPr/>
        </p:nvSpPr>
        <p:spPr>
          <a:xfrm>
            <a:off x="7593494" y="1107058"/>
            <a:ext cx="2544419" cy="403691"/>
          </a:xfrm>
          <a:prstGeom prst="rect">
            <a:avLst/>
          </a:prstGeom>
          <a:noFill/>
        </p:spPr>
        <p:txBody>
          <a:bodyPr wrap="square" lIns="0" tIns="36000" rIns="216000" bIns="36000" rtlCol="0">
            <a:spAutoFit/>
          </a:bodyPr>
          <a:lstStyle/>
          <a:p>
            <a:pPr marL="0" marR="0" lvl="0" indent="0" algn="l" defTabSz="914377" rtl="0" eaLnBrk="1" fontAlgn="auto" latinLnBrk="0" hangingPunct="1">
              <a:lnSpc>
                <a:spcPct val="13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0048AF"/>
                </a:solidFill>
                <a:effectLst/>
                <a:uLnTx/>
                <a:uFillTx/>
                <a:latin typeface="Calibri" panose="020F0502020204030204"/>
                <a:ea typeface="+mn-ea"/>
                <a:cs typeface="+mn-cs"/>
              </a:rPr>
              <a:t>Security Personnels</a:t>
            </a:r>
          </a:p>
        </p:txBody>
      </p:sp>
      <p:pic>
        <p:nvPicPr>
          <p:cNvPr id="23" name="Picture Placeholder 41" descr="Logo&#10;&#10;Description automatically generated with low confidence">
            <a:extLst>
              <a:ext uri="{FF2B5EF4-FFF2-40B4-BE49-F238E27FC236}">
                <a16:creationId xmlns:a16="http://schemas.microsoft.com/office/drawing/2014/main" id="{238A0191-7B77-4974-2551-F871AEA63EBC}"/>
              </a:ext>
            </a:extLst>
          </p:cNvPr>
          <p:cNvPicPr>
            <a:picLocks noChangeAspect="1"/>
          </p:cNvPicPr>
          <p:nvPr/>
        </p:nvPicPr>
        <p:blipFill rotWithShape="1">
          <a:blip r:embed="rId4"/>
          <a:srcRect t="307" b="307"/>
          <a:stretch>
            <a:fillRect/>
          </a:stretch>
        </p:blipFill>
        <p:spPr>
          <a:xfrm>
            <a:off x="10381625" y="6096000"/>
            <a:ext cx="1452932" cy="544850"/>
          </a:xfrm>
          <a:prstGeom prst="rect">
            <a:avLst/>
          </a:prstGeom>
        </p:spPr>
      </p:pic>
    </p:spTree>
    <p:extLst>
      <p:ext uri="{BB962C8B-B14F-4D97-AF65-F5344CB8AC3E}">
        <p14:creationId xmlns:p14="http://schemas.microsoft.com/office/powerpoint/2010/main" val="99389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8AD6830-FD52-FB89-F5DE-14F15432303B}"/>
              </a:ext>
            </a:extLst>
          </p:cNvPr>
          <p:cNvGraphicFramePr>
            <a:graphicFrameLocks noGrp="1"/>
          </p:cNvGraphicFramePr>
          <p:nvPr>
            <p:ph idx="1"/>
            <p:extLst>
              <p:ext uri="{D42A27DB-BD31-4B8C-83A1-F6EECF244321}">
                <p14:modId xmlns:p14="http://schemas.microsoft.com/office/powerpoint/2010/main" val="2056847025"/>
              </p:ext>
            </p:extLst>
          </p:nvPr>
        </p:nvGraphicFramePr>
        <p:xfrm>
          <a:off x="637761" y="1139688"/>
          <a:ext cx="10916478" cy="5353187"/>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a:extLst>
              <a:ext uri="{FF2B5EF4-FFF2-40B4-BE49-F238E27FC236}">
                <a16:creationId xmlns:a16="http://schemas.microsoft.com/office/drawing/2014/main" id="{01B5ADCF-9F43-E048-CBA5-7AAF878D55F5}"/>
              </a:ext>
            </a:extLst>
          </p:cNvPr>
          <p:cNvSpPr>
            <a:spLocks noGrp="1"/>
          </p:cNvSpPr>
          <p:nvPr>
            <p:ph type="title"/>
          </p:nvPr>
        </p:nvSpPr>
        <p:spPr>
          <a:xfrm>
            <a:off x="834887" y="365125"/>
            <a:ext cx="10719351" cy="496888"/>
          </a:xfrm>
          <a:solidFill>
            <a:schemeClr val="accent1"/>
          </a:solidFill>
        </p:spPr>
        <p:txBody>
          <a:bodyPr>
            <a:normAutofit fontScale="90000"/>
          </a:bodyPr>
          <a:lstStyle/>
          <a:p>
            <a:pPr algn="ctr"/>
            <a:r>
              <a:rPr lang="en-US" dirty="0">
                <a:solidFill>
                  <a:schemeClr val="bg1"/>
                </a:solidFill>
              </a:rPr>
              <a:t>DEMOGRAPHICS</a:t>
            </a:r>
            <a:endParaRPr lang="en-US" dirty="0"/>
          </a:p>
        </p:txBody>
      </p:sp>
    </p:spTree>
    <p:extLst>
      <p:ext uri="{BB962C8B-B14F-4D97-AF65-F5344CB8AC3E}">
        <p14:creationId xmlns:p14="http://schemas.microsoft.com/office/powerpoint/2010/main" val="3894297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254EDD2-E50E-357F-DD25-FB51CA40110B}"/>
              </a:ext>
            </a:extLst>
          </p:cNvPr>
          <p:cNvGraphicFramePr>
            <a:graphicFrameLocks noGrp="1"/>
          </p:cNvGraphicFramePr>
          <p:nvPr>
            <p:ph idx="1"/>
            <p:extLst>
              <p:ext uri="{D42A27DB-BD31-4B8C-83A1-F6EECF244321}">
                <p14:modId xmlns:p14="http://schemas.microsoft.com/office/powerpoint/2010/main" val="2810164062"/>
              </p:ext>
            </p:extLst>
          </p:nvPr>
        </p:nvGraphicFramePr>
        <p:xfrm>
          <a:off x="463826" y="940908"/>
          <a:ext cx="11237844" cy="5233917"/>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a:extLst>
              <a:ext uri="{FF2B5EF4-FFF2-40B4-BE49-F238E27FC236}">
                <a16:creationId xmlns:a16="http://schemas.microsoft.com/office/drawing/2014/main" id="{8E72030C-2A39-31BD-B216-F0FAD4628450}"/>
              </a:ext>
            </a:extLst>
          </p:cNvPr>
          <p:cNvSpPr>
            <a:spLocks noGrp="1"/>
          </p:cNvSpPr>
          <p:nvPr>
            <p:ph type="title"/>
          </p:nvPr>
        </p:nvSpPr>
        <p:spPr>
          <a:xfrm>
            <a:off x="838200" y="365126"/>
            <a:ext cx="10757452" cy="443258"/>
          </a:xfrm>
          <a:solidFill>
            <a:schemeClr val="accent1"/>
          </a:solidFill>
        </p:spPr>
        <p:txBody>
          <a:bodyPr>
            <a:normAutofit fontScale="90000"/>
          </a:bodyPr>
          <a:lstStyle/>
          <a:p>
            <a:pPr algn="ctr"/>
            <a:r>
              <a:rPr lang="en-US" dirty="0">
                <a:solidFill>
                  <a:schemeClr val="bg1"/>
                </a:solidFill>
              </a:rPr>
              <a:t>DEMOGRAPHICS</a:t>
            </a:r>
            <a:endParaRPr lang="en-US" dirty="0"/>
          </a:p>
        </p:txBody>
      </p:sp>
    </p:spTree>
    <p:extLst>
      <p:ext uri="{BB962C8B-B14F-4D97-AF65-F5344CB8AC3E}">
        <p14:creationId xmlns:p14="http://schemas.microsoft.com/office/powerpoint/2010/main" val="2045474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4453D6C1-13E7-69D1-FC8B-1BFC0D028D10}"/>
              </a:ext>
            </a:extLst>
          </p:cNvPr>
          <p:cNvSpPr txBox="1"/>
          <p:nvPr/>
        </p:nvSpPr>
        <p:spPr>
          <a:xfrm>
            <a:off x="0" y="3733800"/>
            <a:ext cx="12192000" cy="646331"/>
          </a:xfrm>
          <a:prstGeom prst="rect">
            <a:avLst/>
          </a:prstGeom>
          <a:solidFill>
            <a:srgbClr val="FFFFFF"/>
          </a:solid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lang="en-GB" sz="3600" spc="-80" dirty="0">
                <a:solidFill>
                  <a:srgbClr val="0033CC"/>
                </a:solidFill>
              </a:rPr>
              <a:t>BORDER ISSUES</a:t>
            </a:r>
            <a:endParaRPr lang="en-US" sz="3600" b="1" i="0" u="none" strike="noStrike" kern="0" cap="none" spc="0" baseline="0" dirty="0">
              <a:solidFill>
                <a:srgbClr val="0033CC"/>
              </a:solidFill>
              <a:uFillTx/>
              <a:latin typeface="Century Gothic"/>
            </a:endParaRPr>
          </a:p>
        </p:txBody>
      </p:sp>
    </p:spTree>
    <p:extLst>
      <p:ext uri="{BB962C8B-B14F-4D97-AF65-F5344CB8AC3E}">
        <p14:creationId xmlns:p14="http://schemas.microsoft.com/office/powerpoint/2010/main" val="3045279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B95F-E2AA-7FFB-A600-CC2D780FAA6F}"/>
              </a:ext>
            </a:extLst>
          </p:cNvPr>
          <p:cNvSpPr>
            <a:spLocks noGrp="1"/>
          </p:cNvSpPr>
          <p:nvPr>
            <p:ph type="title"/>
          </p:nvPr>
        </p:nvSpPr>
        <p:spPr>
          <a:xfrm>
            <a:off x="609600" y="371060"/>
            <a:ext cx="10744200" cy="808383"/>
          </a:xfrm>
          <a:solidFill>
            <a:schemeClr val="accent1"/>
          </a:solidFill>
        </p:spPr>
        <p:txBody>
          <a:bodyPr>
            <a:normAutofit/>
          </a:bodyPr>
          <a:lstStyle/>
          <a:p>
            <a:r>
              <a:rPr lang="en-US" sz="4400" b="0" i="0" u="none" strike="noStrike" baseline="0" dirty="0">
                <a:solidFill>
                  <a:schemeClr val="bg1"/>
                </a:solidFill>
                <a:effectLst/>
              </a:rPr>
              <a:t>Reasons for crossing the border-most recent</a:t>
            </a:r>
            <a:endParaRPr lang="en-US" dirty="0">
              <a:solidFill>
                <a:schemeClr val="bg1"/>
              </a:solidFill>
            </a:endParaRPr>
          </a:p>
        </p:txBody>
      </p:sp>
      <p:graphicFrame>
        <p:nvGraphicFramePr>
          <p:cNvPr id="11" name="Content Placeholder 10">
            <a:extLst>
              <a:ext uri="{FF2B5EF4-FFF2-40B4-BE49-F238E27FC236}">
                <a16:creationId xmlns:a16="http://schemas.microsoft.com/office/drawing/2014/main" id="{FB27AE58-51E9-4A36-111D-9B27E6AAE95F}"/>
              </a:ext>
            </a:extLst>
          </p:cNvPr>
          <p:cNvGraphicFramePr>
            <a:graphicFrameLocks noGrp="1"/>
          </p:cNvGraphicFramePr>
          <p:nvPr>
            <p:ph idx="1"/>
            <p:extLst>
              <p:ext uri="{D42A27DB-BD31-4B8C-83A1-F6EECF244321}">
                <p14:modId xmlns:p14="http://schemas.microsoft.com/office/powerpoint/2010/main" val="2828056030"/>
              </p:ext>
            </p:extLst>
          </p:nvPr>
        </p:nvGraphicFramePr>
        <p:xfrm>
          <a:off x="437322" y="1736035"/>
          <a:ext cx="11145078" cy="437321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33614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8D6F6-D331-DBB2-8DA8-651C27522F67}"/>
              </a:ext>
            </a:extLst>
          </p:cNvPr>
          <p:cNvSpPr>
            <a:spLocks noGrp="1"/>
          </p:cNvSpPr>
          <p:nvPr>
            <p:ph type="title"/>
          </p:nvPr>
        </p:nvSpPr>
        <p:spPr>
          <a:xfrm>
            <a:off x="255494" y="188261"/>
            <a:ext cx="11403106" cy="847164"/>
          </a:xfrm>
          <a:solidFill>
            <a:schemeClr val="accent1"/>
          </a:solidFill>
        </p:spPr>
        <p:txBody>
          <a:bodyPr>
            <a:noAutofit/>
          </a:bodyPr>
          <a:lstStyle/>
          <a:p>
            <a:r>
              <a:rPr lang="en-US" sz="3600" dirty="0">
                <a:solidFill>
                  <a:schemeClr val="bg1"/>
                </a:solidFill>
              </a:rPr>
              <a:t>Knowledge of the defense and security forces operating at the border</a:t>
            </a:r>
          </a:p>
        </p:txBody>
      </p:sp>
      <p:graphicFrame>
        <p:nvGraphicFramePr>
          <p:cNvPr id="4" name="Content Placeholder 3">
            <a:extLst>
              <a:ext uri="{FF2B5EF4-FFF2-40B4-BE49-F238E27FC236}">
                <a16:creationId xmlns:a16="http://schemas.microsoft.com/office/drawing/2014/main" id="{D0AE07C7-C6AE-64E9-B9DC-27AE91DFA550}"/>
              </a:ext>
            </a:extLst>
          </p:cNvPr>
          <p:cNvGraphicFramePr>
            <a:graphicFrameLocks noGrp="1"/>
          </p:cNvGraphicFramePr>
          <p:nvPr>
            <p:ph idx="1"/>
          </p:nvPr>
        </p:nvGraphicFramePr>
        <p:xfrm>
          <a:off x="403412" y="1183341"/>
          <a:ext cx="11255190" cy="5378822"/>
        </p:xfrm>
        <a:graphic>
          <a:graphicData uri="http://schemas.openxmlformats.org/drawingml/2006/table">
            <a:tbl>
              <a:tblPr firstRow="1" firstCol="1" bandRow="1"/>
              <a:tblGrid>
                <a:gridCol w="2263706">
                  <a:extLst>
                    <a:ext uri="{9D8B030D-6E8A-4147-A177-3AD203B41FA5}">
                      <a16:colId xmlns:a16="http://schemas.microsoft.com/office/drawing/2014/main" val="153319911"/>
                    </a:ext>
                  </a:extLst>
                </a:gridCol>
                <a:gridCol w="1177596">
                  <a:extLst>
                    <a:ext uri="{9D8B030D-6E8A-4147-A177-3AD203B41FA5}">
                      <a16:colId xmlns:a16="http://schemas.microsoft.com/office/drawing/2014/main" val="4046815033"/>
                    </a:ext>
                  </a:extLst>
                </a:gridCol>
                <a:gridCol w="1430943">
                  <a:extLst>
                    <a:ext uri="{9D8B030D-6E8A-4147-A177-3AD203B41FA5}">
                      <a16:colId xmlns:a16="http://schemas.microsoft.com/office/drawing/2014/main" val="658306024"/>
                    </a:ext>
                  </a:extLst>
                </a:gridCol>
                <a:gridCol w="1177596">
                  <a:extLst>
                    <a:ext uri="{9D8B030D-6E8A-4147-A177-3AD203B41FA5}">
                      <a16:colId xmlns:a16="http://schemas.microsoft.com/office/drawing/2014/main" val="3361353594"/>
                    </a:ext>
                  </a:extLst>
                </a:gridCol>
                <a:gridCol w="1205746">
                  <a:extLst>
                    <a:ext uri="{9D8B030D-6E8A-4147-A177-3AD203B41FA5}">
                      <a16:colId xmlns:a16="http://schemas.microsoft.com/office/drawing/2014/main" val="3206955217"/>
                    </a:ext>
                  </a:extLst>
                </a:gridCol>
                <a:gridCol w="1644411">
                  <a:extLst>
                    <a:ext uri="{9D8B030D-6E8A-4147-A177-3AD203B41FA5}">
                      <a16:colId xmlns:a16="http://schemas.microsoft.com/office/drawing/2014/main" val="21122029"/>
                    </a:ext>
                  </a:extLst>
                </a:gridCol>
                <a:gridCol w="1177596">
                  <a:extLst>
                    <a:ext uri="{9D8B030D-6E8A-4147-A177-3AD203B41FA5}">
                      <a16:colId xmlns:a16="http://schemas.microsoft.com/office/drawing/2014/main" val="1211012926"/>
                    </a:ext>
                  </a:extLst>
                </a:gridCol>
                <a:gridCol w="1177596">
                  <a:extLst>
                    <a:ext uri="{9D8B030D-6E8A-4147-A177-3AD203B41FA5}">
                      <a16:colId xmlns:a16="http://schemas.microsoft.com/office/drawing/2014/main" val="3631597242"/>
                    </a:ext>
                  </a:extLst>
                </a:gridCol>
              </a:tblGrid>
              <a:tr h="1355187">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Security Officers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Paga</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Kulungugu</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Namoo</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Mognori</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Pulumankon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Pusiga</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6179166"/>
                  </a:ext>
                </a:extLst>
              </a:tr>
              <a:tr h="66711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Policemen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44.1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62.6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21.8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25.2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8493483"/>
                  </a:ext>
                </a:extLst>
              </a:tr>
              <a:tr h="1355187">
                <a:tc>
                  <a:txBody>
                    <a:bodyPr/>
                    <a:lstStyle/>
                    <a:p>
                      <a:pPr marL="0" marR="0" algn="just">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Immigration officers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96.2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99.1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98.1</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97.7</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99.5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0438969"/>
                  </a:ext>
                </a:extLst>
              </a:tr>
              <a:tr h="66711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Customs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99.7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95.1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98.3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91.1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97.2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7433504"/>
                  </a:ext>
                </a:extLst>
              </a:tr>
              <a:tr h="66711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Military</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35.1</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84.6</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18.3</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18.7</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5135950"/>
                  </a:ext>
                </a:extLst>
              </a:tr>
              <a:tr h="667112">
                <a:tc>
                  <a:txBody>
                    <a:bodyPr/>
                    <a:lstStyle/>
                    <a:p>
                      <a:pPr marL="0" marR="0" algn="just">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Other</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17.0</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14.6</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23.8</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19.8</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0.0</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14.5</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6331851"/>
                  </a:ext>
                </a:extLst>
              </a:tr>
            </a:tbl>
          </a:graphicData>
        </a:graphic>
      </p:graphicFrame>
    </p:spTree>
    <p:extLst>
      <p:ext uri="{BB962C8B-B14F-4D97-AF65-F5344CB8AC3E}">
        <p14:creationId xmlns:p14="http://schemas.microsoft.com/office/powerpoint/2010/main" val="11895966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81293AE7D80C44AEECE236B4B541AF" ma:contentTypeVersion="18" ma:contentTypeDescription="Een nieuw document maken." ma:contentTypeScope="" ma:versionID="767e02b5c4d63af89d1b9d73d7668b0e">
  <xsd:schema xmlns:xsd="http://www.w3.org/2001/XMLSchema" xmlns:xs="http://www.w3.org/2001/XMLSchema" xmlns:p="http://schemas.microsoft.com/office/2006/metadata/properties" xmlns:ns2="cb3624f0-6325-4bcb-9429-b92aa1259cf5" xmlns:ns3="da64e907-c6a7-4ff6-84fa-9d8ae47021ba" targetNamespace="http://schemas.microsoft.com/office/2006/metadata/properties" ma:root="true" ma:fieldsID="2dd7ad5e3641f8e30c11e8e03c0248fe" ns2:_="" ns3:_="">
    <xsd:import namespace="cb3624f0-6325-4bcb-9429-b92aa1259cf5"/>
    <xsd:import namespace="da64e907-c6a7-4ff6-84fa-9d8ae47021b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3624f0-6325-4bcb-9429-b92aa1259c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fd3e7fb4-f53c-4431-8d5e-785c38f3ed3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a64e907-c6a7-4ff6-84fa-9d8ae47021ba"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3aa16f37-b9ad-44ce-a7ae-a827e68e88c2}" ma:internalName="TaxCatchAll" ma:showField="CatchAllData" ma:web="da64e907-c6a7-4ff6-84fa-9d8ae47021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0378A9-2FEC-4251-B5B5-F50341D4FE6E}"/>
</file>

<file path=customXml/itemProps2.xml><?xml version="1.0" encoding="utf-8"?>
<ds:datastoreItem xmlns:ds="http://schemas.openxmlformats.org/officeDocument/2006/customXml" ds:itemID="{CCF509D2-7DBC-4E8B-9A53-09FF740CD703}"/>
</file>

<file path=docProps/app.xml><?xml version="1.0" encoding="utf-8"?>
<Properties xmlns="http://schemas.openxmlformats.org/officeDocument/2006/extended-properties" xmlns:vt="http://schemas.openxmlformats.org/officeDocument/2006/docPropsVTypes">
  <TotalTime>163</TotalTime>
  <Words>2176</Words>
  <Application>Microsoft Office PowerPoint</Application>
  <PresentationFormat>Widescreen</PresentationFormat>
  <Paragraphs>911</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Century Gothic</vt:lpstr>
      <vt:lpstr>Gill Sans MT</vt:lpstr>
      <vt:lpstr>Times New Roman</vt:lpstr>
      <vt:lpstr>TimesNewRomanPSMT</vt:lpstr>
      <vt:lpstr>Office Theme</vt:lpstr>
      <vt:lpstr>PowerPoint Presentation</vt:lpstr>
      <vt:lpstr>INTRODUCTION</vt:lpstr>
      <vt:lpstr>DEMOGRAPHICS</vt:lpstr>
      <vt:lpstr>DEMOGRAPHICS</vt:lpstr>
      <vt:lpstr>DEMOGRAPHICS</vt:lpstr>
      <vt:lpstr>DEMOGRAPHICS</vt:lpstr>
      <vt:lpstr>PowerPoint Presentation</vt:lpstr>
      <vt:lpstr>Reasons for crossing the border-most recent</vt:lpstr>
      <vt:lpstr>Knowledge of the defense and security forces operating at the border</vt:lpstr>
      <vt:lpstr>Perception on associating border crossing with criminal activities</vt:lpstr>
      <vt:lpstr>Security problems encountered at the border</vt:lpstr>
      <vt:lpstr>Assessment of the measures taken to secure the border</vt:lpstr>
      <vt:lpstr>Perceptions of Potential risks of poor border security</vt:lpstr>
      <vt:lpstr>Respondents’ opinion on factors leading to terrorism</vt:lpstr>
      <vt:lpstr>Terrorist threat situation</vt:lpstr>
      <vt:lpstr>Suggested support for the local communities to prevent terrorist threats</vt:lpstr>
      <vt:lpstr>Perceptions on feeling safe in communities</vt:lpstr>
      <vt:lpstr>Means of communication with the border authorities</vt:lpstr>
      <vt:lpstr>Preferred communication Tools </vt:lpstr>
      <vt:lpstr>Security personnel</vt:lpstr>
      <vt:lpstr>Perceptions on the existence of alternative routes bypassing the border</vt:lpstr>
      <vt:lpstr>Frequency of situations where people appear at the borders without identity papers or visas when required</vt:lpstr>
      <vt:lpstr>Assessment of security measures by the security respondents</vt:lpstr>
      <vt:lpstr>Known terrorist activities</vt:lpstr>
      <vt:lpstr>Assessment of the terrorist threat</vt:lpstr>
      <vt:lpstr>General Recommendations</vt:lpstr>
      <vt:lpstr>Recommendation Cont’d</vt:lpstr>
      <vt:lpstr>Recommendation Cont’d</vt:lpstr>
      <vt:lpstr>RECOMMENDATIONS FROM THE TOWNHALL MEETING </vt:lpstr>
      <vt:lpstr>RECOMMENDATIONS FROM THE TOWNHALL MEETING </vt:lpstr>
      <vt:lpstr>RECOMMENDATIONS FROM THE TOWNHALL MEETING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JOHNSON WILSON APPIAH KUBI</dc:creator>
  <cp:lastModifiedBy>JOHNSON WILSON APPIAH KUBI</cp:lastModifiedBy>
  <cp:revision>3</cp:revision>
  <dcterms:created xsi:type="dcterms:W3CDTF">2023-05-16T22:35:11Z</dcterms:created>
  <dcterms:modified xsi:type="dcterms:W3CDTF">2023-05-17T07:16:11Z</dcterms:modified>
</cp:coreProperties>
</file>